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9" r:id="rId19"/>
    <p:sldId id="280" r:id="rId20"/>
    <p:sldId id="281" r:id="rId21"/>
    <p:sldId id="282" r:id="rId22"/>
    <p:sldId id="283" r:id="rId23"/>
    <p:sldId id="284" r:id="rId24"/>
    <p:sldId id="285" r:id="rId25"/>
    <p:sldId id="277" r:id="rId26"/>
    <p:sldId id="274"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71F4F-9AB6-47FB-9FC3-889AB1B989FE}" type="datetimeFigureOut">
              <a:rPr lang="en-CA" smtClean="0"/>
              <a:t>12/01/2016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5289E-0199-4002-AA5E-24A6AC9F3974}" type="slidenum">
              <a:rPr lang="en-CA" smtClean="0"/>
              <a:t>‹#›</a:t>
            </a:fld>
            <a:endParaRPr lang="en-CA"/>
          </a:p>
        </p:txBody>
      </p:sp>
    </p:spTree>
    <p:extLst>
      <p:ext uri="{BB962C8B-B14F-4D97-AF65-F5344CB8AC3E}">
        <p14:creationId xmlns:p14="http://schemas.microsoft.com/office/powerpoint/2010/main" val="423539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1299C3-CFB7-4EA6-8A9E-799E73DDABD6}" type="slidenum">
              <a:rPr lang="en-CA" smtClean="0">
                <a:latin typeface="Times" pitchFamily="18" charset="0"/>
                <a:cs typeface="Arial" charset="0"/>
              </a:rPr>
              <a:pPr/>
              <a:t>17</a:t>
            </a:fld>
            <a:endParaRPr lang="en-CA" smtClean="0">
              <a:latin typeface="Times" pitchFamily="18" charset="0"/>
              <a:cs typeface="Arial" charset="0"/>
            </a:endParaRPr>
          </a:p>
        </p:txBody>
      </p:sp>
    </p:spTree>
    <p:extLst>
      <p:ext uri="{BB962C8B-B14F-4D97-AF65-F5344CB8AC3E}">
        <p14:creationId xmlns:p14="http://schemas.microsoft.com/office/powerpoint/2010/main" val="42097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1299C3-CFB7-4EA6-8A9E-799E73DDABD6}" type="slidenum">
              <a:rPr lang="en-CA" smtClean="0">
                <a:latin typeface="Times" pitchFamily="18" charset="0"/>
                <a:cs typeface="Arial" charset="0"/>
              </a:rPr>
              <a:pPr/>
              <a:t>18</a:t>
            </a:fld>
            <a:endParaRPr lang="en-CA" smtClean="0">
              <a:latin typeface="Times" pitchFamily="18" charset="0"/>
              <a:cs typeface="Arial" charset="0"/>
            </a:endParaRPr>
          </a:p>
        </p:txBody>
      </p:sp>
    </p:spTree>
    <p:extLst>
      <p:ext uri="{BB962C8B-B14F-4D97-AF65-F5344CB8AC3E}">
        <p14:creationId xmlns:p14="http://schemas.microsoft.com/office/powerpoint/2010/main" val="3195638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9716-5F5E-42AF-803E-5809874A46A5}" type="slidenum">
              <a:rPr lang="en-CA" smtClean="0"/>
              <a:t>19</a:t>
            </a:fld>
            <a:endParaRPr lang="en-CA"/>
          </a:p>
        </p:txBody>
      </p:sp>
    </p:spTree>
    <p:extLst>
      <p:ext uri="{BB962C8B-B14F-4D97-AF65-F5344CB8AC3E}">
        <p14:creationId xmlns:p14="http://schemas.microsoft.com/office/powerpoint/2010/main" val="310648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9716-5F5E-42AF-803E-5809874A46A5}"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38511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9716-5F5E-42AF-803E-5809874A46A5}"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295711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9716-5F5E-42AF-803E-5809874A46A5}" type="slidenum">
              <a:rPr lang="en-CA" smtClean="0"/>
              <a:t>22</a:t>
            </a:fld>
            <a:endParaRPr lang="en-CA"/>
          </a:p>
        </p:txBody>
      </p:sp>
    </p:spTree>
    <p:extLst>
      <p:ext uri="{BB962C8B-B14F-4D97-AF65-F5344CB8AC3E}">
        <p14:creationId xmlns:p14="http://schemas.microsoft.com/office/powerpoint/2010/main" val="96695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9716-5F5E-42AF-803E-5809874A46A5}" type="slidenum">
              <a:rPr lang="en-CA" smtClean="0"/>
              <a:t>23</a:t>
            </a:fld>
            <a:endParaRPr lang="en-CA"/>
          </a:p>
        </p:txBody>
      </p:sp>
    </p:spTree>
    <p:extLst>
      <p:ext uri="{BB962C8B-B14F-4D97-AF65-F5344CB8AC3E}">
        <p14:creationId xmlns:p14="http://schemas.microsoft.com/office/powerpoint/2010/main" val="338364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29716-5F5E-42AF-803E-5809874A46A5}"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323021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25BBC8-D579-4BCB-8058-7994B8C942B5}" type="datetime1">
              <a:rPr lang="en-CA" smtClean="0"/>
              <a:t>12/01/2016</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DCE0E87C-BA67-4ADB-9ED1-54C60BB1446F}" type="slidenum">
              <a:rPr lang="en-CA" smtClean="0"/>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47CBF6-FA5D-43B0-96A5-638BB366AD18}"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D7BB64-D142-4A49-BFB2-A86B57205DB7}"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074" name="Picture 2" descr="S:\CMB_NEW\0400-Comms Svcs\480 - Publishing and Production\! IC brand TEMPLATES\FIPs\canada_2colo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9455" y="2689173"/>
            <a:ext cx="4885090" cy="11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78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BA180D-9F03-4FF5-870E-7C4F70FC17AA}"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5D26AF-5EBB-4625-BCD3-E50D30BE2738}" type="datetime1">
              <a:rPr lang="en-CA" smtClean="0"/>
              <a:t>12/01/2016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DCE0E87C-BA67-4ADB-9ED1-54C60BB1446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B64682-B34F-4E89-BCEF-0C998849CDDD}" type="datetime1">
              <a:rPr lang="en-CA" smtClean="0"/>
              <a:t>12/01/2016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97763C-B99A-4721-9F5D-AC712CFE22AF}" type="datetime1">
              <a:rPr lang="en-CA" smtClean="0"/>
              <a:t>12/01/2016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160C14-2D52-4216-9B1E-D73A8DC2BB08}" type="datetime1">
              <a:rPr lang="en-CA" smtClean="0"/>
              <a:t>12/01/2016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2A833-75DF-491A-8A8F-40C7F8DBB79D}" type="datetime1">
              <a:rPr lang="en-CA" smtClean="0"/>
              <a:t>12/01/2016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FE0BEB-0A28-41E6-81DE-76A8230A5B70}" type="datetime1">
              <a:rPr lang="en-CA" smtClean="0"/>
              <a:t>12/01/2016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C5670D-3783-4158-B466-902E9F4B4F29}" type="datetime1">
              <a:rPr lang="en-CA" smtClean="0"/>
              <a:t>12/01/2016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E0E87C-BA67-4ADB-9ED1-54C60BB1446F}"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BEF7B0-66A5-41B3-B068-24FCAB08EA60}" type="datetime1">
              <a:rPr lang="en-CA" smtClean="0"/>
              <a:t>12/01/2016</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CE0E87C-BA67-4ADB-9ED1-54C60BB1446F}"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241" t="3112" r="29824"/>
          <a:stretch/>
        </p:blipFill>
        <p:spPr>
          <a:xfrm>
            <a:off x="4932040" y="743780"/>
            <a:ext cx="4043362" cy="5413347"/>
          </a:xfrm>
          <a:prstGeom prst="rect">
            <a:avLst/>
          </a:prstGeom>
        </p:spPr>
      </p:pic>
      <p:pic>
        <p:nvPicPr>
          <p:cNvPr id="4" name="Picture 19"/>
          <p:cNvPicPr>
            <a:picLocks noChangeAspect="1"/>
          </p:cNvPicPr>
          <p:nvPr/>
        </p:nvPicPr>
        <p:blipFill rotWithShape="1">
          <a:blip r:embed="rId3">
            <a:extLst>
              <a:ext uri="{28A0092B-C50C-407E-A947-70E740481C1C}">
                <a14:useLocalDpi xmlns:a14="http://schemas.microsoft.com/office/drawing/2010/main" val="0"/>
              </a:ext>
            </a:extLst>
          </a:blip>
          <a:srcRect l="37327" t="13683" r="38256" b="34941"/>
          <a:stretch/>
        </p:blipFill>
        <p:spPr bwMode="auto">
          <a:xfrm>
            <a:off x="4925644" y="743780"/>
            <a:ext cx="4049758" cy="54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9512" y="1052736"/>
            <a:ext cx="4572000" cy="1323439"/>
          </a:xfrm>
          <a:prstGeom prst="rect">
            <a:avLst/>
          </a:prstGeom>
        </p:spPr>
        <p:txBody>
          <a:bodyPr>
            <a:spAutoFit/>
            <a:scene3d>
              <a:camera prst="orthographicFront"/>
              <a:lightRig rig="threePt" dir="t">
                <a:rot lat="0" lon="0" rev="16800000"/>
              </a:lightRig>
            </a:scene3d>
            <a:sp3d>
              <a:bevelT w="38100" h="38100"/>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altLang="en-US" sz="4000" b="1" i="0" u="none" strike="noStrike" kern="0" cap="none" spc="0" normalizeH="0" baseline="0" noProof="0" dirty="0" smtClean="0">
                <a:ln>
                  <a:noFill/>
                </a:ln>
                <a:solidFill>
                  <a:srgbClr val="0092D2"/>
                </a:solidFill>
                <a:effectLst/>
                <a:uLnTx/>
                <a:uFillTx/>
                <a:latin typeface="Century Gothic" pitchFamily="34" charset="0"/>
                <a:ea typeface="ヒラギノ角ゴ Pro W3" pitchFamily="127" charset="-128"/>
              </a:rPr>
              <a:t>The ITB Policy and Exports</a:t>
            </a:r>
            <a:endParaRPr kumimoji="0" lang="en-CA" sz="1800" b="1" i="0" u="none" strike="noStrike" kern="0" cap="none" spc="0" normalizeH="0" baseline="0" noProof="0" dirty="0" smtClean="0">
              <a:ln>
                <a:noFill/>
              </a:ln>
              <a:solidFill>
                <a:sysClr val="windowText" lastClr="000000"/>
              </a:solidFill>
              <a:effectLst/>
              <a:uLnTx/>
              <a:uFillTx/>
            </a:endParaRPr>
          </a:p>
        </p:txBody>
      </p:sp>
      <p:cxnSp>
        <p:nvCxnSpPr>
          <p:cNvPr id="9" name="Straight Connector 8"/>
          <p:cNvCxnSpPr/>
          <p:nvPr/>
        </p:nvCxnSpPr>
        <p:spPr>
          <a:xfrm>
            <a:off x="323528" y="2376175"/>
            <a:ext cx="424847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5536" y="3115786"/>
            <a:ext cx="4032448" cy="3188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527178" y="3443252"/>
            <a:ext cx="1841174" cy="678944"/>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2572156" y="3331239"/>
            <a:ext cx="1605915" cy="902970"/>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1941954" y="5248743"/>
            <a:ext cx="1047115" cy="799465"/>
          </a:xfrm>
          <a:prstGeom prst="rect">
            <a:avLst/>
          </a:prstGeom>
        </p:spPr>
      </p:pic>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539552" y="4314765"/>
            <a:ext cx="1828800" cy="790575"/>
          </a:xfrm>
          <a:prstGeom prst="rect">
            <a:avLst/>
          </a:prstGeom>
        </p:spPr>
      </p:pic>
      <p:pic>
        <p:nvPicPr>
          <p:cNvPr id="14" name="Picture 13"/>
          <p:cNvPicPr/>
          <p:nvPr/>
        </p:nvPicPr>
        <p:blipFill>
          <a:blip r:embed="rId8">
            <a:extLst>
              <a:ext uri="{28A0092B-C50C-407E-A947-70E740481C1C}">
                <a14:useLocalDpi xmlns:a14="http://schemas.microsoft.com/office/drawing/2010/main" val="0"/>
              </a:ext>
            </a:extLst>
          </a:blip>
          <a:stretch>
            <a:fillRect/>
          </a:stretch>
        </p:blipFill>
        <p:spPr>
          <a:xfrm>
            <a:off x="2572156" y="4314765"/>
            <a:ext cx="1733550" cy="784860"/>
          </a:xfrm>
          <a:prstGeom prst="rect">
            <a:avLst/>
          </a:prstGeom>
        </p:spPr>
      </p:pic>
      <p:sp>
        <p:nvSpPr>
          <p:cNvPr id="16" name="Slide Number Placeholder 15"/>
          <p:cNvSpPr>
            <a:spLocks noGrp="1"/>
          </p:cNvSpPr>
          <p:nvPr>
            <p:ph type="sldNum" sz="quarter" idx="12"/>
          </p:nvPr>
        </p:nvSpPr>
        <p:spPr/>
        <p:txBody>
          <a:bodyPr/>
          <a:lstStyle/>
          <a:p>
            <a:fld id="{DCE0E87C-BA67-4ADB-9ED1-54C60BB1446F}" type="slidenum">
              <a:rPr lang="en-CA" smtClean="0"/>
              <a:t>1</a:t>
            </a:fld>
            <a:endParaRPr lang="en-CA"/>
          </a:p>
        </p:txBody>
      </p:sp>
    </p:spTree>
    <p:extLst>
      <p:ext uri="{BB962C8B-B14F-4D97-AF65-F5344CB8AC3E}">
        <p14:creationId xmlns:p14="http://schemas.microsoft.com/office/powerpoint/2010/main" val="11599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Delivering value to business</a:t>
            </a:r>
            <a:endParaRPr lang="en-CA" sz="36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15443"/>
            <a:ext cx="7056784"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3284984"/>
            <a:ext cx="648072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137160" indent="0">
              <a:buNone/>
            </a:pPr>
            <a:endParaRPr lang="en-CA" sz="2000" b="1" dirty="0" smtClean="0">
              <a:solidFill>
                <a:schemeClr val="accent1">
                  <a:lumMod val="50000"/>
                </a:schemeClr>
              </a:solidFill>
              <a:latin typeface="Century Gothic" panose="020B0502020202020204" pitchFamily="34" charset="0"/>
            </a:endParaRPr>
          </a:p>
          <a:p>
            <a:pPr marL="137160" indent="0">
              <a:buNone/>
            </a:pPr>
            <a:r>
              <a:rPr lang="en-CA" sz="2000" b="1" dirty="0" smtClean="0">
                <a:solidFill>
                  <a:schemeClr val="accent1">
                    <a:lumMod val="50000"/>
                  </a:schemeClr>
                </a:solidFill>
                <a:latin typeface="Century Gothic" panose="020B0502020202020204" pitchFamily="34" charset="0"/>
              </a:rPr>
              <a:t>We can help your company succeed globally and lower your costs of doing business through four key services:</a:t>
            </a:r>
          </a:p>
          <a:p>
            <a:pPr marL="137160" indent="0">
              <a:buNone/>
            </a:pPr>
            <a:endParaRPr lang="en-CA" sz="2000" dirty="0">
              <a:solidFill>
                <a:prstClr val="black"/>
              </a:solidFill>
              <a:latin typeface="Century Gothic" panose="020B0502020202020204" pitchFamily="34" charset="0"/>
            </a:endParaRPr>
          </a:p>
          <a:p>
            <a:pPr marL="1236726" lvl="2" indent="-514350">
              <a:buFont typeface="+mj-lt"/>
              <a:buAutoNum type="arabicPeriod"/>
            </a:pPr>
            <a:endParaRPr lang="en-CA" dirty="0" smtClean="0">
              <a:solidFill>
                <a:prstClr val="black"/>
              </a:solidFill>
              <a:latin typeface="Century Gothic" panose="020B0502020202020204" pitchFamily="34" charset="0"/>
            </a:endParaRPr>
          </a:p>
          <a:p>
            <a:pPr marL="722376" lvl="2" indent="0">
              <a:buNone/>
            </a:pPr>
            <a:r>
              <a:rPr lang="en-CA" sz="2400" b="1" dirty="0" smtClean="0">
                <a:solidFill>
                  <a:schemeClr val="bg1"/>
                </a:solidFill>
                <a:latin typeface="Century Gothic" panose="020B0502020202020204" pitchFamily="34" charset="0"/>
              </a:rPr>
              <a:t>	1.  Preparation for international markets</a:t>
            </a:r>
          </a:p>
          <a:p>
            <a:pPr marL="722376" lvl="2" indent="0">
              <a:buNone/>
            </a:pPr>
            <a:r>
              <a:rPr lang="en-CA" sz="2400" b="1" dirty="0" smtClean="0">
                <a:solidFill>
                  <a:schemeClr val="bg1"/>
                </a:solidFill>
                <a:latin typeface="Century Gothic" panose="020B0502020202020204" pitchFamily="34" charset="0"/>
              </a:rPr>
              <a:t>	2.  Market-potential assessment</a:t>
            </a:r>
          </a:p>
          <a:p>
            <a:pPr marL="722376" lvl="2" indent="0">
              <a:buNone/>
            </a:pPr>
            <a:r>
              <a:rPr lang="en-CA" sz="2400" b="1" dirty="0">
                <a:solidFill>
                  <a:schemeClr val="bg1"/>
                </a:solidFill>
                <a:latin typeface="Century Gothic" panose="020B0502020202020204" pitchFamily="34" charset="0"/>
              </a:rPr>
              <a:t>	</a:t>
            </a:r>
            <a:r>
              <a:rPr lang="en-CA" sz="2400" b="1" dirty="0" smtClean="0">
                <a:solidFill>
                  <a:schemeClr val="bg1"/>
                </a:solidFill>
                <a:latin typeface="Century Gothic" panose="020B0502020202020204" pitchFamily="34" charset="0"/>
              </a:rPr>
              <a:t>3.  Qualified contacts</a:t>
            </a:r>
          </a:p>
          <a:p>
            <a:pPr marL="722376" lvl="2" indent="0">
              <a:buNone/>
            </a:pPr>
            <a:r>
              <a:rPr lang="en-CA" sz="2400" b="1" dirty="0">
                <a:solidFill>
                  <a:schemeClr val="bg1"/>
                </a:solidFill>
                <a:latin typeface="Century Gothic" panose="020B0502020202020204" pitchFamily="34" charset="0"/>
              </a:rPr>
              <a:t>	</a:t>
            </a:r>
            <a:r>
              <a:rPr lang="en-CA" sz="2400" b="1" dirty="0" smtClean="0">
                <a:solidFill>
                  <a:schemeClr val="bg1"/>
                </a:solidFill>
                <a:latin typeface="Century Gothic" panose="020B0502020202020204" pitchFamily="34" charset="0"/>
              </a:rPr>
              <a:t>4.  Problem solving</a:t>
            </a:r>
            <a:endParaRPr lang="en-CA" sz="2400" b="1" dirty="0">
              <a:solidFill>
                <a:schemeClr val="bg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10</a:t>
            </a:fld>
            <a:endParaRPr lang="en-CA"/>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09" y="1484784"/>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37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Preparing for international markets</a:t>
            </a:r>
            <a:endParaRPr lang="en-CA" dirty="0"/>
          </a:p>
        </p:txBody>
      </p:sp>
      <p:sp>
        <p:nvSpPr>
          <p:cNvPr id="3" name="Content Placeholder 2"/>
          <p:cNvSpPr>
            <a:spLocks noGrp="1"/>
          </p:cNvSpPr>
          <p:nvPr>
            <p:ph idx="1"/>
          </p:nvPr>
        </p:nvSpPr>
        <p:spPr>
          <a:xfrm>
            <a:off x="451694" y="1844824"/>
            <a:ext cx="8229600" cy="3412976"/>
          </a:xfrm>
        </p:spPr>
        <p:txBody>
          <a:bodyPr/>
          <a:lstStyle/>
          <a:p>
            <a:pPr marL="0" lvl="1" indent="0" defTabSz="457200" eaLnBrk="0" fontAlgn="base" hangingPunct="0">
              <a:spcAft>
                <a:spcPct val="0"/>
              </a:spcAft>
              <a:buClr>
                <a:srgbClr val="0092D2"/>
              </a:buClr>
              <a:buSzTx/>
              <a:buNone/>
            </a:pPr>
            <a:endParaRPr lang="en-CA" sz="2000" dirty="0" smtClean="0">
              <a:solidFill>
                <a:prstClr val="black">
                  <a:lumMod val="75000"/>
                  <a:lumOff val="25000"/>
                </a:prst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sz="2000" b="1" dirty="0" smtClean="0">
                <a:solidFill>
                  <a:schemeClr val="accent1">
                    <a:lumMod val="50000"/>
                  </a:schemeClr>
                </a:solidFill>
                <a:latin typeface="Century Gothic" panose="020B0502020202020204" pitchFamily="34" charset="0"/>
                <a:ea typeface="ヒラギノ角ゴ Pro W3" pitchFamily="126" charset="-128"/>
              </a:rPr>
              <a:t>Our trade commissioners in Canada help you:</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d</a:t>
            </a:r>
            <a:r>
              <a:rPr lang="en-CA" sz="2000" b="1" dirty="0" smtClean="0">
                <a:solidFill>
                  <a:schemeClr val="accent1">
                    <a:lumMod val="50000"/>
                  </a:schemeClr>
                </a:solidFill>
                <a:latin typeface="Century Gothic" panose="020B0502020202020204" pitchFamily="34" charset="0"/>
                <a:ea typeface="ヒラギノ角ゴ Pro W3" pitchFamily="126" charset="-128"/>
              </a:rPr>
              <a:t>etermine whether you are internationally competitive;</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d</a:t>
            </a:r>
            <a:r>
              <a:rPr lang="en-CA" sz="2000" b="1" dirty="0" smtClean="0">
                <a:solidFill>
                  <a:schemeClr val="accent1">
                    <a:lumMod val="50000"/>
                  </a:schemeClr>
                </a:solidFill>
                <a:latin typeface="Century Gothic" panose="020B0502020202020204" pitchFamily="34" charset="0"/>
                <a:ea typeface="ヒラギノ角ゴ Pro W3" pitchFamily="126" charset="-128"/>
              </a:rPr>
              <a:t>ecide on a target market;</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c</a:t>
            </a:r>
            <a:r>
              <a:rPr lang="en-CA" sz="2000" b="1" dirty="0" smtClean="0">
                <a:solidFill>
                  <a:schemeClr val="accent1">
                    <a:lumMod val="50000"/>
                  </a:schemeClr>
                </a:solidFill>
                <a:latin typeface="Century Gothic" panose="020B0502020202020204" pitchFamily="34" charset="0"/>
                <a:ea typeface="ヒラギノ角ゴ Pro W3" pitchFamily="126" charset="-128"/>
              </a:rPr>
              <a:t>ollect market and industry information; and</a:t>
            </a: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enhance your international business strategies to </a:t>
            </a:r>
            <a:r>
              <a:rPr lang="en-CA" b="1" dirty="0" smtClean="0">
                <a:solidFill>
                  <a:schemeClr val="accent1">
                    <a:lumMod val="50000"/>
                  </a:schemeClr>
                </a:solidFill>
                <a:latin typeface="Century Gothic" panose="020B0502020202020204" pitchFamily="34" charset="0"/>
                <a:ea typeface="ヒラギノ角ゴ Pro W3" pitchFamily="126" charset="-128"/>
              </a:rPr>
              <a:t>export, invest and innovate. </a:t>
            </a:r>
          </a:p>
          <a:p>
            <a:pPr marL="342900" lvl="1" indent="-342900" defTabSz="457200" eaLnBrk="0" fontAlgn="base" hangingPunct="0">
              <a:spcAft>
                <a:spcPct val="0"/>
              </a:spcAft>
              <a:buClr>
                <a:srgbClr val="0092D2"/>
              </a:buClr>
              <a:buSzTx/>
              <a:buFont typeface="Arial"/>
              <a:buChar char="•"/>
            </a:pPr>
            <a:endParaRPr lang="en-CA" dirty="0"/>
          </a:p>
        </p:txBody>
      </p:sp>
      <p:sp>
        <p:nvSpPr>
          <p:cNvPr id="4" name="Slide Number Placeholder 3"/>
          <p:cNvSpPr>
            <a:spLocks noGrp="1"/>
          </p:cNvSpPr>
          <p:nvPr>
            <p:ph type="sldNum" sz="quarter" idx="12"/>
          </p:nvPr>
        </p:nvSpPr>
        <p:spPr/>
        <p:txBody>
          <a:bodyPr/>
          <a:lstStyle/>
          <a:p>
            <a:fld id="{DCE0E87C-BA67-4ADB-9ED1-54C60BB1446F}" type="slidenum">
              <a:rPr lang="en-CA" smtClean="0"/>
              <a:t>11</a:t>
            </a:fld>
            <a:endParaRPr lang="en-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0" y="1484784"/>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88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Assessing market potential</a:t>
            </a:r>
            <a:endParaRPr lang="en-CA" dirty="0"/>
          </a:p>
        </p:txBody>
      </p:sp>
      <p:sp>
        <p:nvSpPr>
          <p:cNvPr id="3" name="Content Placeholder 2"/>
          <p:cNvSpPr>
            <a:spLocks noGrp="1"/>
          </p:cNvSpPr>
          <p:nvPr>
            <p:ph idx="1"/>
          </p:nvPr>
        </p:nvSpPr>
        <p:spPr>
          <a:xfrm>
            <a:off x="476006" y="2348880"/>
            <a:ext cx="8229600" cy="2044824"/>
          </a:xfrm>
        </p:spPr>
        <p:txBody>
          <a:bodyPr/>
          <a:lstStyle/>
          <a:p>
            <a:pPr marL="0" lvl="1" indent="0" defTabSz="457200" eaLnBrk="0" fontAlgn="base" hangingPunct="0">
              <a:spcAft>
                <a:spcPct val="0"/>
              </a:spcAft>
              <a:buClr>
                <a:srgbClr val="0092D2"/>
              </a:buClr>
              <a:buSzTx/>
              <a:buNone/>
            </a:pPr>
            <a:r>
              <a:rPr lang="en-CA" sz="2000" b="1" dirty="0">
                <a:solidFill>
                  <a:schemeClr val="accent1">
                    <a:lumMod val="50000"/>
                  </a:schemeClr>
                </a:solidFill>
                <a:latin typeface="Century Gothic" panose="020B0502020202020204" pitchFamily="34" charset="0"/>
                <a:ea typeface="ヒラギノ角ゴ Pro W3" pitchFamily="126" charset="-128"/>
              </a:rPr>
              <a:t>T</a:t>
            </a:r>
            <a:r>
              <a:rPr lang="en-CA" sz="2000" b="1" dirty="0" smtClean="0">
                <a:solidFill>
                  <a:schemeClr val="accent1">
                    <a:lumMod val="50000"/>
                  </a:schemeClr>
                </a:solidFill>
                <a:latin typeface="Century Gothic" panose="020B0502020202020204" pitchFamily="34" charset="0"/>
                <a:ea typeface="ヒラギノ角ゴ Pro W3" pitchFamily="126" charset="-128"/>
              </a:rPr>
              <a:t>rade </a:t>
            </a:r>
            <a:r>
              <a:rPr lang="en-CA" sz="2000" b="1" dirty="0">
                <a:solidFill>
                  <a:schemeClr val="accent1">
                    <a:lumMod val="50000"/>
                  </a:schemeClr>
                </a:solidFill>
                <a:latin typeface="Century Gothic" panose="020B0502020202020204" pitchFamily="34" charset="0"/>
                <a:ea typeface="ヒラギノ角ゴ Pro W3" pitchFamily="126" charset="-128"/>
              </a:rPr>
              <a:t>commissioners in Canada </a:t>
            </a:r>
            <a:r>
              <a:rPr lang="en-CA" sz="2000" b="1" dirty="0" smtClean="0">
                <a:solidFill>
                  <a:schemeClr val="accent1">
                    <a:lumMod val="50000"/>
                  </a:schemeClr>
                </a:solidFill>
                <a:latin typeface="Century Gothic" panose="020B0502020202020204" pitchFamily="34" charset="0"/>
                <a:ea typeface="ヒラギノ角ゴ Pro W3" pitchFamily="126" charset="-128"/>
              </a:rPr>
              <a:t>and abroad can help you assess your business’ market potential with:</a:t>
            </a:r>
            <a:endParaRPr lang="en-CA" sz="2000" b="1" dirty="0">
              <a:solidFill>
                <a:schemeClr val="accent1">
                  <a:lumMod val="50000"/>
                </a:scheme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market </a:t>
            </a:r>
            <a:r>
              <a:rPr lang="en-CA" sz="2000" b="1" dirty="0" smtClean="0">
                <a:solidFill>
                  <a:schemeClr val="accent1">
                    <a:lumMod val="50000"/>
                  </a:schemeClr>
                </a:solidFill>
                <a:latin typeface="Century Gothic" panose="020B0502020202020204" pitchFamily="34" charset="0"/>
                <a:ea typeface="ヒラギノ角ゴ Pro W3" pitchFamily="126" charset="-128"/>
              </a:rPr>
              <a:t>intelligence; </a:t>
            </a:r>
            <a:r>
              <a:rPr lang="en-CA" sz="2000" b="1" dirty="0" smtClean="0">
                <a:solidFill>
                  <a:schemeClr val="accent1">
                    <a:lumMod val="50000"/>
                  </a:schemeClr>
                </a:solidFill>
                <a:latin typeface="Century Gothic" panose="020B0502020202020204" pitchFamily="34" charset="0"/>
                <a:ea typeface="ヒラギノ角ゴ Pro W3" pitchFamily="126" charset="-128"/>
              </a:rPr>
              <a:t>and</a:t>
            </a: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advice on improving your market penetration strategy.   </a:t>
            </a:r>
            <a:endParaRPr lang="en-CA"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12</a:t>
            </a:fld>
            <a:endParaRPr lang="en-C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69" y="1484784"/>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407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Finding qualified contacts</a:t>
            </a:r>
            <a:endParaRPr lang="en-CA"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46" y="3861049"/>
            <a:ext cx="781123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4077072"/>
            <a:ext cx="734563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67727" y="1506469"/>
            <a:ext cx="8229600" cy="4709160"/>
          </a:xfrm>
        </p:spPr>
        <p:txBody>
          <a:bodyPr>
            <a:normAutofit lnSpcReduction="10000"/>
          </a:bodyPr>
          <a:lstStyle/>
          <a:p>
            <a:pPr marL="0" lvl="1" indent="0" defTabSz="457200" eaLnBrk="0" fontAlgn="base" hangingPunct="0">
              <a:spcAft>
                <a:spcPct val="0"/>
              </a:spcAft>
              <a:buClr>
                <a:srgbClr val="0092D2"/>
              </a:buClr>
              <a:buSzTx/>
              <a:buNone/>
            </a:pPr>
            <a:r>
              <a:rPr lang="en-CA" b="1" dirty="0" smtClean="0">
                <a:solidFill>
                  <a:schemeClr val="accent1">
                    <a:lumMod val="50000"/>
                  </a:schemeClr>
                </a:solidFill>
                <a:latin typeface="Century Gothic" panose="020B0502020202020204" pitchFamily="34" charset="0"/>
                <a:ea typeface="ヒラギノ角ゴ Pro W3" pitchFamily="126" charset="-128"/>
              </a:rPr>
              <a:t>Global reach</a:t>
            </a:r>
          </a:p>
          <a:p>
            <a:pPr marL="0" lvl="1" indent="0" defTabSz="457200" eaLnBrk="0" fontAlgn="base" hangingPunct="0">
              <a:spcAft>
                <a:spcPct val="0"/>
              </a:spcAft>
              <a:buClr>
                <a:srgbClr val="0092D2"/>
              </a:buClr>
              <a:buSzTx/>
              <a:buNone/>
            </a:pPr>
            <a:r>
              <a:rPr lang="en-CA" sz="2000" b="1" dirty="0" smtClean="0">
                <a:solidFill>
                  <a:schemeClr val="accent1">
                    <a:lumMod val="50000"/>
                  </a:schemeClr>
                </a:solidFill>
                <a:latin typeface="Century Gothic" panose="020B0502020202020204" pitchFamily="34" charset="0"/>
                <a:ea typeface="ヒラギノ角ゴ Pro W3" pitchFamily="126" charset="-128"/>
              </a:rPr>
              <a:t>The TCS has contacts abroad that can bolster your business’ success and provide the local knowledge you need. </a:t>
            </a:r>
          </a:p>
          <a:p>
            <a:pPr marL="0" lvl="1" indent="0" defTabSz="457200" eaLnBrk="0" fontAlgn="base" hangingPunct="0">
              <a:spcAft>
                <a:spcPct val="0"/>
              </a:spcAft>
              <a:buClr>
                <a:srgbClr val="0092D2"/>
              </a:buClr>
              <a:buSzTx/>
              <a:buNone/>
            </a:pPr>
            <a:endParaRPr lang="en-CA" sz="2000" dirty="0">
              <a:solidFill>
                <a:prstClr val="black">
                  <a:lumMod val="75000"/>
                  <a:lumOff val="25000"/>
                </a:prst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b="1" dirty="0" smtClean="0">
                <a:solidFill>
                  <a:schemeClr val="accent1">
                    <a:lumMod val="50000"/>
                  </a:schemeClr>
                </a:solidFill>
                <a:latin typeface="Century Gothic" panose="020B0502020202020204" pitchFamily="34" charset="0"/>
                <a:ea typeface="ヒラギノ角ゴ Pro W3" pitchFamily="126" charset="-128"/>
              </a:rPr>
              <a:t>Canadian presence </a:t>
            </a:r>
          </a:p>
          <a:p>
            <a:pPr marL="0" lvl="1" indent="0" defTabSz="457200" eaLnBrk="0" fontAlgn="base" hangingPunct="0">
              <a:spcAft>
                <a:spcPct val="0"/>
              </a:spcAft>
              <a:buClr>
                <a:srgbClr val="0092D2"/>
              </a:buClr>
              <a:buSzTx/>
              <a:buNone/>
            </a:pPr>
            <a:r>
              <a:rPr lang="en-CA" sz="2000" b="1" dirty="0" smtClean="0">
                <a:solidFill>
                  <a:schemeClr val="accent1">
                    <a:lumMod val="50000"/>
                  </a:schemeClr>
                </a:solidFill>
                <a:latin typeface="Century Gothic" panose="020B0502020202020204" pitchFamily="34" charset="0"/>
              </a:rPr>
              <a:t>The TCS can link you to the vast Canadian trade network, trade missions, and advise you on trade fairs in your sector. </a:t>
            </a:r>
          </a:p>
          <a:p>
            <a:pPr marL="0" lvl="1" indent="0" defTabSz="457200" eaLnBrk="0" fontAlgn="base" hangingPunct="0">
              <a:spcAft>
                <a:spcPct val="0"/>
              </a:spcAft>
              <a:buClr>
                <a:srgbClr val="0092D2"/>
              </a:buClr>
              <a:buSzTx/>
              <a:buNone/>
            </a:pPr>
            <a:endParaRPr lang="en-CA" sz="2000" dirty="0">
              <a:latin typeface="Century Gothic" panose="020B0502020202020204" pitchFamily="34" charset="0"/>
            </a:endParaRPr>
          </a:p>
          <a:p>
            <a:pPr marL="0" lvl="1" indent="0" defTabSz="457200" eaLnBrk="0" fontAlgn="base" hangingPunct="0">
              <a:spcAft>
                <a:spcPct val="0"/>
              </a:spcAft>
              <a:buClr>
                <a:srgbClr val="0092D2"/>
              </a:buClr>
              <a:buSzTx/>
              <a:buNone/>
            </a:pPr>
            <a:r>
              <a:rPr lang="en-CA" sz="2000" dirty="0" smtClean="0">
                <a:latin typeface="Century Gothic" panose="020B0502020202020204" pitchFamily="34" charset="0"/>
              </a:rPr>
              <a:t>		</a:t>
            </a:r>
            <a:r>
              <a:rPr lang="en-CA" b="1" dirty="0" smtClean="0">
                <a:solidFill>
                  <a:schemeClr val="bg1"/>
                </a:solidFill>
                <a:latin typeface="Century Gothic" panose="020B0502020202020204" pitchFamily="34" charset="0"/>
              </a:rPr>
              <a:t>“The TCS are well-respected by contacts 				around the world. When the TCS introduces us to</a:t>
            </a:r>
          </a:p>
          <a:p>
            <a:pPr marL="0" lvl="1" indent="0" defTabSz="457200" eaLnBrk="0" fontAlgn="base" hangingPunct="0">
              <a:spcAft>
                <a:spcPct val="0"/>
              </a:spcAft>
              <a:buClr>
                <a:srgbClr val="0092D2"/>
              </a:buClr>
              <a:buSzTx/>
              <a:buNone/>
            </a:pPr>
            <a:r>
              <a:rPr lang="en-CA" b="1" dirty="0">
                <a:solidFill>
                  <a:schemeClr val="bg1"/>
                </a:solidFill>
                <a:latin typeface="Century Gothic" panose="020B0502020202020204" pitchFamily="34" charset="0"/>
              </a:rPr>
              <a:t>	</a:t>
            </a:r>
            <a:r>
              <a:rPr lang="en-CA" b="1" dirty="0" smtClean="0">
                <a:solidFill>
                  <a:schemeClr val="bg1"/>
                </a:solidFill>
                <a:latin typeface="Century Gothic" panose="020B0502020202020204" pitchFamily="34" charset="0"/>
              </a:rPr>
              <a:t>	a potential client, that’s one of the best 					references we can have.”</a:t>
            </a:r>
          </a:p>
          <a:p>
            <a:pPr marL="0" lvl="1" indent="0" defTabSz="457200" eaLnBrk="0" fontAlgn="base" hangingPunct="0">
              <a:spcAft>
                <a:spcPct val="0"/>
              </a:spcAft>
              <a:buClr>
                <a:srgbClr val="0092D2"/>
              </a:buClr>
              <a:buSzTx/>
              <a:buNone/>
            </a:pPr>
            <a:r>
              <a:rPr lang="en-CA" sz="2000" b="1" dirty="0">
                <a:solidFill>
                  <a:schemeClr val="bg1"/>
                </a:solidFill>
                <a:latin typeface="Century Gothic" panose="020B0502020202020204" pitchFamily="34" charset="0"/>
              </a:rPr>
              <a:t>	</a:t>
            </a:r>
            <a:r>
              <a:rPr lang="en-CA" sz="2000" b="1" dirty="0" smtClean="0">
                <a:solidFill>
                  <a:schemeClr val="bg1"/>
                </a:solidFill>
                <a:latin typeface="Century Gothic" panose="020B0502020202020204" pitchFamily="34" charset="0"/>
              </a:rPr>
              <a:t>	Marc St-Onge, TelcoBridges, Boucherville, Quebec</a:t>
            </a:r>
          </a:p>
          <a:p>
            <a:pPr marL="0" lvl="1" indent="0" defTabSz="457200" eaLnBrk="0" fontAlgn="base" hangingPunct="0">
              <a:spcAft>
                <a:spcPct val="0"/>
              </a:spcAft>
              <a:buClr>
                <a:srgbClr val="0092D2"/>
              </a:buClr>
              <a:buSzTx/>
              <a:buNone/>
            </a:pPr>
            <a:endParaRPr lang="en-CA"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13</a:t>
            </a:fld>
            <a:endParaRPr lang="en-CA"/>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727" y="1340768"/>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281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z="3600" kern="0" dirty="0" smtClean="0">
                <a:ln>
                  <a:noFill/>
                </a:ln>
                <a:solidFill>
                  <a:srgbClr val="0092D2"/>
                </a:solidFill>
                <a:effectLst/>
                <a:latin typeface="Century Gothic" panose="020B0502020202020204" pitchFamily="34" charset="0"/>
                <a:ea typeface="ヒラギノ角ゴ Pro W3" pitchFamily="127" charset="-128"/>
              </a:rPr>
              <a:t>Resolving problems</a:t>
            </a:r>
            <a:endParaRPr lang="en-CA"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343" y="2996952"/>
            <a:ext cx="781526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212976"/>
            <a:ext cx="729867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137160" indent="0">
              <a:buNone/>
            </a:pPr>
            <a:r>
              <a:rPr lang="en-CA" sz="2400" b="1" dirty="0" smtClean="0">
                <a:solidFill>
                  <a:schemeClr val="accent1">
                    <a:lumMod val="50000"/>
                  </a:schemeClr>
                </a:solidFill>
                <a:latin typeface="Century Gothic" panose="020B0502020202020204" pitchFamily="34" charset="0"/>
              </a:rPr>
              <a:t>Issues abroad are bound to arise.</a:t>
            </a:r>
          </a:p>
          <a:p>
            <a:pPr marL="137160" indent="0">
              <a:buNone/>
            </a:pPr>
            <a:r>
              <a:rPr lang="en-CA" sz="2000" b="1" dirty="0" smtClean="0">
                <a:solidFill>
                  <a:schemeClr val="accent1">
                    <a:lumMod val="50000"/>
                  </a:schemeClr>
                </a:solidFill>
                <a:latin typeface="Century Gothic" panose="020B0502020202020204" pitchFamily="34" charset="0"/>
              </a:rPr>
              <a:t>As officials of the Government of Canada, trade commissioners have the necessary access, credibility and experience to open doors. </a:t>
            </a:r>
            <a:endParaRPr lang="en-CA" sz="2000" b="1" dirty="0">
              <a:solidFill>
                <a:schemeClr val="accent1">
                  <a:lumMod val="50000"/>
                </a:schemeClr>
              </a:solidFill>
              <a:latin typeface="Century Gothic" panose="020B0502020202020204" pitchFamily="34" charset="0"/>
            </a:endParaRPr>
          </a:p>
          <a:p>
            <a:pPr marL="137160" indent="0">
              <a:buNone/>
            </a:pPr>
            <a:endParaRPr lang="en-CA" sz="2000" dirty="0" smtClean="0">
              <a:latin typeface="Century Gothic" panose="020B0502020202020204" pitchFamily="34" charset="0"/>
            </a:endParaRPr>
          </a:p>
          <a:p>
            <a:pPr marL="137160" indent="0">
              <a:buNone/>
            </a:pPr>
            <a:r>
              <a:rPr lang="en-CA" sz="2000" dirty="0">
                <a:latin typeface="Century Gothic" panose="020B0502020202020204" pitchFamily="34" charset="0"/>
              </a:rPr>
              <a:t>	</a:t>
            </a:r>
            <a:r>
              <a:rPr lang="en-CA" sz="2400" b="1" dirty="0" smtClean="0">
                <a:solidFill>
                  <a:schemeClr val="bg1"/>
                </a:solidFill>
                <a:latin typeface="Century Gothic" panose="020B0502020202020204" pitchFamily="34" charset="0"/>
              </a:rPr>
              <a:t>“People recognize the significance of the TCS. 	All over the world the Canadian government is 	highly perceived and the TCS uses that position 	to help support Canadian companies around 	the globe.”</a:t>
            </a:r>
          </a:p>
          <a:p>
            <a:pPr marL="137160" indent="0">
              <a:buNone/>
            </a:pPr>
            <a:r>
              <a:rPr lang="en-CA" sz="2400" b="1" dirty="0">
                <a:solidFill>
                  <a:schemeClr val="bg1"/>
                </a:solidFill>
                <a:latin typeface="Century Gothic" panose="020B0502020202020204" pitchFamily="34" charset="0"/>
              </a:rPr>
              <a:t>	</a:t>
            </a:r>
            <a:r>
              <a:rPr lang="en-CA" sz="2000" b="1" dirty="0" smtClean="0">
                <a:solidFill>
                  <a:schemeClr val="bg1"/>
                </a:solidFill>
                <a:latin typeface="Century Gothic" panose="020B0502020202020204" pitchFamily="34" charset="0"/>
              </a:rPr>
              <a:t>Orlando </a:t>
            </a:r>
            <a:r>
              <a:rPr lang="en-CA" sz="2000" b="1" dirty="0" err="1" smtClean="0">
                <a:solidFill>
                  <a:schemeClr val="bg1"/>
                </a:solidFill>
                <a:latin typeface="Century Gothic" panose="020B0502020202020204" pitchFamily="34" charset="0"/>
              </a:rPr>
              <a:t>Morante</a:t>
            </a:r>
            <a:r>
              <a:rPr lang="en-CA" sz="2000" b="1" dirty="0" smtClean="0">
                <a:solidFill>
                  <a:schemeClr val="bg1"/>
                </a:solidFill>
                <a:latin typeface="Century Gothic" panose="020B0502020202020204" pitchFamily="34" charset="0"/>
              </a:rPr>
              <a:t>, Imaging Dynamics, Calgary , Alberta</a:t>
            </a:r>
            <a:endParaRPr lang="en-C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14</a:t>
            </a:fld>
            <a:endParaRPr lang="en-CA"/>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43" y="1340768"/>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651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Leveraging partnerships </a:t>
            </a:r>
            <a:endParaRPr lang="en-CA" dirty="0"/>
          </a:p>
        </p:txBody>
      </p:sp>
      <p:sp>
        <p:nvSpPr>
          <p:cNvPr id="3" name="Content Placeholder 2"/>
          <p:cNvSpPr>
            <a:spLocks noGrp="1"/>
          </p:cNvSpPr>
          <p:nvPr>
            <p:ph idx="1"/>
          </p:nvPr>
        </p:nvSpPr>
        <p:spPr>
          <a:xfrm>
            <a:off x="455461" y="1844824"/>
            <a:ext cx="8229600" cy="3989040"/>
          </a:xfrm>
        </p:spPr>
        <p:txBody>
          <a:bodyPr/>
          <a:lstStyle/>
          <a:p>
            <a:pPr marL="0" lvl="1" indent="0" defTabSz="457200" eaLnBrk="0" fontAlgn="base" hangingPunct="0">
              <a:spcAft>
                <a:spcPct val="0"/>
              </a:spcAft>
              <a:buClr>
                <a:srgbClr val="0092D2"/>
              </a:buClr>
              <a:buSzTx/>
              <a:buNone/>
            </a:pPr>
            <a:r>
              <a:rPr lang="en-CA" sz="2000" b="1" dirty="0" smtClean="0">
                <a:solidFill>
                  <a:schemeClr val="accent1">
                    <a:lumMod val="50000"/>
                  </a:schemeClr>
                </a:solidFill>
                <a:latin typeface="Century Gothic" panose="020B0502020202020204" pitchFamily="34" charset="0"/>
                <a:ea typeface="ヒラギノ角ゴ Pro W3" pitchFamily="126" charset="-128"/>
              </a:rPr>
              <a:t>The TCS:</a:t>
            </a:r>
            <a:endParaRPr lang="en-CA" sz="2000" b="1" dirty="0">
              <a:solidFill>
                <a:schemeClr val="accent1">
                  <a:lumMod val="50000"/>
                </a:scheme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H</a:t>
            </a:r>
            <a:r>
              <a:rPr lang="en-CA" sz="2000" b="1" dirty="0" smtClean="0">
                <a:solidFill>
                  <a:schemeClr val="accent1">
                    <a:lumMod val="50000"/>
                  </a:schemeClr>
                </a:solidFill>
                <a:latin typeface="Century Gothic" panose="020B0502020202020204" pitchFamily="34" charset="0"/>
                <a:ea typeface="ヒラギノ角ゴ Pro W3" pitchFamily="126" charset="-128"/>
              </a:rPr>
              <a:t>as </a:t>
            </a:r>
            <a:r>
              <a:rPr lang="en-CA" sz="2000" b="1" dirty="0" smtClean="0">
                <a:solidFill>
                  <a:schemeClr val="accent1">
                    <a:lumMod val="50000"/>
                  </a:schemeClr>
                </a:solidFill>
                <a:latin typeface="Century Gothic" panose="020B0502020202020204" pitchFamily="34" charset="0"/>
                <a:ea typeface="ヒラギノ角ゴ Pro W3" pitchFamily="126" charset="-128"/>
              </a:rPr>
              <a:t>an </a:t>
            </a:r>
            <a:r>
              <a:rPr lang="en-CA" sz="2000" b="1" u="sng" dirty="0" smtClean="0">
                <a:solidFill>
                  <a:schemeClr val="accent1">
                    <a:lumMod val="50000"/>
                  </a:schemeClr>
                </a:solidFill>
                <a:latin typeface="Century Gothic" panose="020B0502020202020204" pitchFamily="34" charset="0"/>
                <a:ea typeface="ヒラギノ角ゴ Pro W3" pitchFamily="126" charset="-128"/>
              </a:rPr>
              <a:t>unparalleled network</a:t>
            </a:r>
            <a:r>
              <a:rPr lang="en-CA" sz="2000" b="1" dirty="0" smtClean="0">
                <a:solidFill>
                  <a:schemeClr val="accent1">
                    <a:lumMod val="50000"/>
                  </a:schemeClr>
                </a:solidFill>
                <a:latin typeface="Century Gothic" panose="020B0502020202020204" pitchFamily="34" charset="0"/>
                <a:ea typeface="ヒラギノ角ゴ Pro W3" pitchFamily="126" charset="-128"/>
              </a:rPr>
              <a:t> of contacts around the world. </a:t>
            </a:r>
            <a:r>
              <a:rPr lang="en-CA" b="1" dirty="0" smtClean="0">
                <a:solidFill>
                  <a:schemeClr val="accent1">
                    <a:lumMod val="50000"/>
                  </a:schemeClr>
                </a:solidFill>
                <a:latin typeface="Century Gothic" panose="020B0502020202020204" pitchFamily="34" charset="0"/>
                <a:ea typeface="ヒラギノ角ゴ Pro W3" pitchFamily="126" charset="-128"/>
              </a:rPr>
              <a:t>And that network starts at home.</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C</a:t>
            </a:r>
            <a:r>
              <a:rPr lang="en-CA" sz="2000" b="1" dirty="0" smtClean="0">
                <a:solidFill>
                  <a:schemeClr val="accent1">
                    <a:lumMod val="50000"/>
                  </a:schemeClr>
                </a:solidFill>
                <a:latin typeface="Century Gothic" panose="020B0502020202020204" pitchFamily="34" charset="0"/>
                <a:ea typeface="ヒラギノ角ゴ Pro W3" pitchFamily="126" charset="-128"/>
              </a:rPr>
              <a:t>onnects </a:t>
            </a:r>
            <a:r>
              <a:rPr lang="en-CA" sz="2000" b="1" dirty="0" smtClean="0">
                <a:solidFill>
                  <a:schemeClr val="accent1">
                    <a:lumMod val="50000"/>
                  </a:schemeClr>
                </a:solidFill>
                <a:latin typeface="Century Gothic" panose="020B0502020202020204" pitchFamily="34" charset="0"/>
                <a:ea typeface="ヒラギノ角ゴ Pro W3" pitchFamily="126" charset="-128"/>
              </a:rPr>
              <a:t>you to its partners through its regional offices across Canada. Partners include:</a:t>
            </a:r>
            <a:endParaRPr lang="en-CA" sz="2000" b="1" dirty="0">
              <a:solidFill>
                <a:schemeClr val="accent1">
                  <a:lumMod val="50000"/>
                </a:schemeClr>
              </a:solidFill>
              <a:latin typeface="Century Gothic" panose="020B0502020202020204" pitchFamily="34" charset="0"/>
              <a:ea typeface="ヒラギノ角ゴ Pro W3" pitchFamily="126" charset="-128"/>
            </a:endParaRPr>
          </a:p>
          <a:p>
            <a:pPr marL="827532" lvl="3" indent="-342900" defTabSz="457200" eaLnBrk="0" fontAlgn="base" hangingPunct="0">
              <a:spcAft>
                <a:spcPct val="0"/>
              </a:spcAft>
              <a:buClr>
                <a:srgbClr val="0092D2"/>
              </a:buClr>
              <a:buSzTx/>
              <a:buFont typeface="Arial"/>
              <a:buChar char="•"/>
            </a:pPr>
            <a:r>
              <a:rPr lang="en-CA" b="1" dirty="0" smtClean="0">
                <a:solidFill>
                  <a:schemeClr val="accent1">
                    <a:lumMod val="50000"/>
                  </a:schemeClr>
                </a:solidFill>
                <a:latin typeface="Century Gothic" panose="020B0502020202020204" pitchFamily="34" charset="0"/>
                <a:ea typeface="ヒラギノ角ゴ Pro W3" pitchFamily="126" charset="-128"/>
              </a:rPr>
              <a:t>Export Development Canada (EDC)</a:t>
            </a:r>
          </a:p>
          <a:p>
            <a:pPr marL="827532" lvl="3" indent="-342900" defTabSz="457200" eaLnBrk="0" fontAlgn="base" hangingPunct="0">
              <a:spcAft>
                <a:spcPct val="0"/>
              </a:spcAft>
              <a:buClr>
                <a:srgbClr val="0092D2"/>
              </a:buClr>
              <a:buSzTx/>
              <a:buFont typeface="Arial"/>
              <a:buChar char="•"/>
            </a:pPr>
            <a:r>
              <a:rPr lang="en-CA" b="1" dirty="0" smtClean="0">
                <a:solidFill>
                  <a:schemeClr val="accent1">
                    <a:lumMod val="50000"/>
                  </a:schemeClr>
                </a:solidFill>
                <a:latin typeface="Century Gothic" panose="020B0502020202020204" pitchFamily="34" charset="0"/>
                <a:ea typeface="ヒラギノ角ゴ Pro W3" pitchFamily="126" charset="-128"/>
              </a:rPr>
              <a:t>Canadian Commercial Corporation (CCC)</a:t>
            </a:r>
          </a:p>
          <a:p>
            <a:pPr marL="827532" lvl="3" indent="-342900" defTabSz="457200" eaLnBrk="0" fontAlgn="base" hangingPunct="0">
              <a:spcAft>
                <a:spcPct val="0"/>
              </a:spcAft>
              <a:buClr>
                <a:srgbClr val="0092D2"/>
              </a:buClr>
              <a:buSzTx/>
              <a:buFont typeface="Arial"/>
              <a:buChar char="•"/>
            </a:pPr>
            <a:r>
              <a:rPr lang="en-CA" b="1" dirty="0" smtClean="0">
                <a:solidFill>
                  <a:schemeClr val="accent1">
                    <a:lumMod val="50000"/>
                  </a:schemeClr>
                </a:solidFill>
                <a:latin typeface="Century Gothic" panose="020B0502020202020204" pitchFamily="34" charset="0"/>
                <a:ea typeface="ヒラギノ角ゴ Pro W3" pitchFamily="126" charset="-128"/>
              </a:rPr>
              <a:t>Business Development Bank of Canada (BDC)</a:t>
            </a:r>
          </a:p>
          <a:p>
            <a:pPr marL="827532" lvl="3" indent="-342900" defTabSz="457200" eaLnBrk="0" fontAlgn="base" hangingPunct="0">
              <a:spcAft>
                <a:spcPct val="0"/>
              </a:spcAft>
              <a:buClr>
                <a:srgbClr val="0092D2"/>
              </a:buClr>
              <a:buSzTx/>
              <a:buFont typeface="Arial"/>
              <a:buChar char="•"/>
            </a:pPr>
            <a:r>
              <a:rPr lang="en-CA" b="1" dirty="0" smtClean="0">
                <a:solidFill>
                  <a:schemeClr val="accent1">
                    <a:lumMod val="50000"/>
                  </a:schemeClr>
                </a:solidFill>
                <a:latin typeface="Century Gothic" panose="020B0502020202020204" pitchFamily="34" charset="0"/>
                <a:ea typeface="ヒラギノ角ゴ Pro W3" pitchFamily="126" charset="-128"/>
              </a:rPr>
              <a:t>Provincial economic development organizations</a:t>
            </a:r>
          </a:p>
          <a:p>
            <a:pPr marL="827532" lvl="3" indent="-342900" defTabSz="457200" eaLnBrk="0" fontAlgn="base" hangingPunct="0">
              <a:spcAft>
                <a:spcPct val="0"/>
              </a:spcAft>
              <a:buClr>
                <a:srgbClr val="0092D2"/>
              </a:buClr>
              <a:buSzTx/>
              <a:buFont typeface="Arial"/>
              <a:buChar char="•"/>
            </a:pPr>
            <a:r>
              <a:rPr lang="en-CA" b="1" dirty="0" smtClean="0">
                <a:solidFill>
                  <a:schemeClr val="accent1">
                    <a:lumMod val="50000"/>
                  </a:schemeClr>
                </a:solidFill>
                <a:latin typeface="Century Gothic" panose="020B0502020202020204" pitchFamily="34" charset="0"/>
                <a:ea typeface="ヒラギノ角ゴ Pro W3" pitchFamily="126" charset="-128"/>
              </a:rPr>
              <a:t>Business and industry associations</a:t>
            </a:r>
            <a:endParaRPr lang="en-CA"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15</a:t>
            </a:fld>
            <a:endParaRPr lang="en-C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7" y="1340768"/>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079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Contact us </a:t>
            </a:r>
            <a:endParaRPr lang="en-CA"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7"/>
            <a:ext cx="6048672" cy="320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763688" y="3429000"/>
            <a:ext cx="4608512" cy="129614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1988840"/>
            <a:ext cx="559564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137160" indent="0">
              <a:buNone/>
            </a:pPr>
            <a:endParaRPr lang="en-CA" sz="2400" b="1" dirty="0" smtClean="0">
              <a:solidFill>
                <a:schemeClr val="bg1"/>
              </a:solidFill>
              <a:latin typeface="Century Gothic" panose="020B0502020202020204" pitchFamily="34" charset="0"/>
            </a:endParaRPr>
          </a:p>
          <a:p>
            <a:pPr marL="137160" indent="0">
              <a:buNone/>
            </a:pPr>
            <a:r>
              <a:rPr lang="en-CA" sz="2400" b="1" dirty="0">
                <a:solidFill>
                  <a:schemeClr val="bg1"/>
                </a:solidFill>
                <a:latin typeface="Century Gothic" panose="020B0502020202020204" pitchFamily="34" charset="0"/>
              </a:rPr>
              <a:t>	</a:t>
            </a:r>
            <a:r>
              <a:rPr lang="en-CA" sz="2400" b="1" dirty="0" smtClean="0">
                <a:solidFill>
                  <a:schemeClr val="bg1"/>
                </a:solidFill>
                <a:latin typeface="Century Gothic" panose="020B0502020202020204" pitchFamily="34" charset="0"/>
              </a:rPr>
              <a:t>Atlantic Regional Office</a:t>
            </a:r>
          </a:p>
          <a:p>
            <a:pPr marL="137160" indent="0">
              <a:buNone/>
            </a:pPr>
            <a:r>
              <a:rPr lang="en-CA" sz="2400" b="1" dirty="0">
                <a:solidFill>
                  <a:schemeClr val="bg1"/>
                </a:solidFill>
                <a:latin typeface="Century Gothic" panose="020B0502020202020204" pitchFamily="34" charset="0"/>
              </a:rPr>
              <a:t>	</a:t>
            </a:r>
            <a:r>
              <a:rPr lang="en-CA" sz="2400" b="1" dirty="0" smtClean="0">
                <a:solidFill>
                  <a:schemeClr val="bg1"/>
                </a:solidFill>
                <a:latin typeface="Century Gothic" panose="020B0502020202020204" pitchFamily="34" charset="0"/>
              </a:rPr>
              <a:t>1791 Barrington Street, Suite 415 </a:t>
            </a:r>
          </a:p>
          <a:p>
            <a:pPr marL="137160" indent="0">
              <a:buNone/>
            </a:pPr>
            <a:r>
              <a:rPr lang="en-CA" sz="2400" b="1" dirty="0">
                <a:solidFill>
                  <a:schemeClr val="bg1"/>
                </a:solidFill>
                <a:latin typeface="Century Gothic" panose="020B0502020202020204" pitchFamily="34" charset="0"/>
              </a:rPr>
              <a:t>	</a:t>
            </a:r>
            <a:r>
              <a:rPr lang="en-CA" sz="2400" b="1" dirty="0" smtClean="0">
                <a:solidFill>
                  <a:schemeClr val="bg1"/>
                </a:solidFill>
                <a:latin typeface="Century Gothic" panose="020B0502020202020204" pitchFamily="34" charset="0"/>
              </a:rPr>
              <a:t>Halifax, NS B3J 3L1</a:t>
            </a:r>
          </a:p>
          <a:p>
            <a:pPr marL="137160" indent="0">
              <a:buNone/>
            </a:pPr>
            <a:endParaRPr lang="en-CA" sz="2400" b="1" dirty="0">
              <a:solidFill>
                <a:schemeClr val="bg1"/>
              </a:solidFill>
              <a:latin typeface="Century Gothic" panose="020B0502020202020204" pitchFamily="34" charset="0"/>
            </a:endParaRPr>
          </a:p>
          <a:p>
            <a:pPr marL="137160" indent="0">
              <a:buNone/>
            </a:pPr>
            <a:r>
              <a:rPr lang="en-CA" sz="2400" b="1" dirty="0" smtClean="0">
                <a:solidFill>
                  <a:schemeClr val="bg1"/>
                </a:solidFill>
                <a:latin typeface="Century Gothic" panose="020B0502020202020204" pitchFamily="34" charset="0"/>
              </a:rPr>
              <a:t>	    </a:t>
            </a:r>
            <a:r>
              <a:rPr lang="en-CA" sz="2000" dirty="0" smtClean="0">
                <a:latin typeface="Century Gothic" panose="020B0502020202020204" pitchFamily="34" charset="0"/>
              </a:rPr>
              <a:t>Emily King, Aerospace and Defence</a:t>
            </a:r>
          </a:p>
          <a:p>
            <a:pPr marL="137160" indent="0">
              <a:buNone/>
            </a:pPr>
            <a:r>
              <a:rPr lang="en-CA" sz="2000" dirty="0">
                <a:latin typeface="Century Gothic" panose="020B0502020202020204" pitchFamily="34" charset="0"/>
              </a:rPr>
              <a:t>	</a:t>
            </a:r>
            <a:r>
              <a:rPr lang="en-CA" sz="2000" dirty="0" smtClean="0">
                <a:latin typeface="Century Gothic" panose="020B0502020202020204" pitchFamily="34" charset="0"/>
              </a:rPr>
              <a:t>     P: (902) 407 7645  C: (902) 401 4144</a:t>
            </a:r>
          </a:p>
          <a:p>
            <a:pPr marL="137160" indent="0">
              <a:buNone/>
            </a:pPr>
            <a:endParaRPr lang="en-CA" sz="2400" b="1" dirty="0">
              <a:solidFill>
                <a:schemeClr val="bg1"/>
              </a:solidFill>
              <a:latin typeface="Century Gothic" panose="020B0502020202020204" pitchFamily="34" charset="0"/>
            </a:endParaRPr>
          </a:p>
          <a:p>
            <a:pPr marL="137160" indent="0">
              <a:buNone/>
            </a:pPr>
            <a:endParaRPr lang="en-CA" sz="2400" b="1" dirty="0" smtClean="0">
              <a:solidFill>
                <a:schemeClr val="bg1"/>
              </a:solidFill>
              <a:latin typeface="Century Gothic" panose="020B0502020202020204" pitchFamily="34" charset="0"/>
            </a:endParaRPr>
          </a:p>
          <a:p>
            <a:pPr marL="137160" indent="0">
              <a:buNone/>
            </a:pPr>
            <a:r>
              <a:rPr lang="en-CA" sz="2000" b="1" dirty="0" smtClean="0">
                <a:solidFill>
                  <a:srgbClr val="FF0000"/>
                </a:solidFill>
                <a:latin typeface="Century Gothic" panose="020B0502020202020204" pitchFamily="34" charset="0"/>
              </a:rPr>
              <a:t>Tradecommissioner.gc.ca</a:t>
            </a:r>
          </a:p>
          <a:p>
            <a:pPr marL="137160" indent="0">
              <a:buNone/>
            </a:pPr>
            <a:r>
              <a:rPr lang="en-CA" sz="2000" b="1" dirty="0" smtClean="0">
                <a:latin typeface="Century Gothic" panose="020B0502020202020204" pitchFamily="34" charset="0"/>
              </a:rPr>
              <a:t>Enquiries Line </a:t>
            </a:r>
            <a:r>
              <a:rPr lang="en-CA" sz="2000" b="1" dirty="0" smtClean="0">
                <a:solidFill>
                  <a:srgbClr val="FF0000"/>
                </a:solidFill>
                <a:latin typeface="Century Gothic" panose="020B0502020202020204" pitchFamily="34" charset="0"/>
              </a:rPr>
              <a:t>1-888-306-9991</a:t>
            </a:r>
            <a:endParaRPr lang="en-CA" sz="2000" b="1" dirty="0">
              <a:solidFill>
                <a:srgbClr val="FF0000"/>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16</a:t>
            </a:fld>
            <a:endParaRPr lang="en-CA"/>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16" y="1484784"/>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039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ontent Placeholder 2"/>
          <p:cNvSpPr>
            <a:spLocks noGrp="1"/>
          </p:cNvSpPr>
          <p:nvPr>
            <p:ph idx="1"/>
          </p:nvPr>
        </p:nvSpPr>
        <p:spPr>
          <a:xfrm>
            <a:off x="323528" y="1378546"/>
            <a:ext cx="6408712" cy="4786758"/>
          </a:xfrm>
        </p:spPr>
        <p:txBody>
          <a:bodyPr>
            <a:noAutofit/>
          </a:bodyPr>
          <a:lstStyle/>
          <a:p>
            <a:pPr marL="0" lvl="1" indent="0" defTabSz="457200" eaLnBrk="0" fontAlgn="base" hangingPunct="0">
              <a:spcAft>
                <a:spcPct val="0"/>
              </a:spcAft>
              <a:buClr>
                <a:srgbClr val="0092D2"/>
              </a:buClr>
              <a:buSzTx/>
              <a:buNone/>
            </a:pPr>
            <a:r>
              <a:rPr lang="en-CA" sz="2400" b="1" dirty="0">
                <a:solidFill>
                  <a:srgbClr val="002060"/>
                </a:solidFill>
                <a:latin typeface="Century Gothic" panose="020B0502020202020204" pitchFamily="34" charset="0"/>
                <a:cs typeface="Arial"/>
              </a:rPr>
              <a:t>We sell the world on doing business in Nova Scotia. </a:t>
            </a:r>
            <a:r>
              <a:rPr lang="en-CA" sz="2400" b="1" dirty="0" smtClean="0">
                <a:solidFill>
                  <a:srgbClr val="002060"/>
                </a:solidFill>
                <a:latin typeface="Century Gothic" panose="020B0502020202020204" pitchFamily="34" charset="0"/>
                <a:cs typeface="Arial"/>
              </a:rPr>
              <a:t>We </a:t>
            </a:r>
            <a:r>
              <a:rPr lang="en-CA" sz="2400" b="1" dirty="0">
                <a:solidFill>
                  <a:srgbClr val="002060"/>
                </a:solidFill>
                <a:latin typeface="Century Gothic" panose="020B0502020202020204" pitchFamily="34" charset="0"/>
                <a:cs typeface="Arial"/>
              </a:rPr>
              <a:t>sell Nova Scotia businesses to the world</a:t>
            </a:r>
            <a:r>
              <a:rPr lang="en-CA" sz="2400" b="1" dirty="0" smtClean="0">
                <a:solidFill>
                  <a:srgbClr val="002060"/>
                </a:solidFill>
                <a:latin typeface="Century Gothic" panose="020B0502020202020204" pitchFamily="34" charset="0"/>
                <a:cs typeface="Arial"/>
              </a:rPr>
              <a:t>.</a:t>
            </a:r>
            <a:r>
              <a:rPr lang="en-CA" sz="2000" b="1" dirty="0">
                <a:solidFill>
                  <a:srgbClr val="0F6FC6">
                    <a:lumMod val="50000"/>
                  </a:srgbClr>
                </a:solidFill>
                <a:latin typeface="Century Gothic" panose="020B0502020202020204" pitchFamily="34" charset="0"/>
                <a:ea typeface="ヒラギノ角ゴ Pro W3" pitchFamily="126" charset="-128"/>
              </a:rPr>
              <a:t> </a:t>
            </a:r>
            <a:endParaRPr lang="en-CA" sz="2000" b="1" dirty="0" smtClean="0">
              <a:solidFill>
                <a:srgbClr val="0F6FC6">
                  <a:lumMod val="50000"/>
                </a:srgb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endParaRPr lang="en-CA" sz="2000" b="1" dirty="0" smtClean="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Work with Nova Scotia companies to:</a:t>
            </a:r>
          </a:p>
          <a:p>
            <a:pPr marL="608076" lvl="2"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Explore new markets</a:t>
            </a:r>
          </a:p>
          <a:p>
            <a:pPr marL="608076" lvl="2"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Help them sell goods and services abroad</a:t>
            </a:r>
          </a:p>
          <a:p>
            <a:pPr marL="608076" lvl="2"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Identify business advice and solutions</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Work with partners to grow and sustain businesses and key sectors within the </a:t>
            </a:r>
            <a:r>
              <a:rPr lang="en-CA" sz="2000" b="1" dirty="0" smtClean="0">
                <a:solidFill>
                  <a:srgbClr val="0F6FC6">
                    <a:lumMod val="50000"/>
                  </a:srgbClr>
                </a:solidFill>
                <a:latin typeface="Century Gothic" panose="020B0502020202020204" pitchFamily="34" charset="0"/>
                <a:ea typeface="ヒラギノ角ゴ Pro W3" pitchFamily="126" charset="-128"/>
              </a:rPr>
              <a:t>province.</a:t>
            </a:r>
            <a:endParaRPr lang="en-CA" sz="2000" b="1" dirty="0" smtClean="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Attract foreign </a:t>
            </a: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investment.</a:t>
            </a:r>
            <a:endParaRPr lang="en-CA" sz="2000" dirty="0" smtClean="0">
              <a:latin typeface="Arial" panose="020B0604020202020204" pitchFamily="34" charset="0"/>
              <a:cs typeface="Arial" panose="020B0604020202020204" pitchFamily="34" charset="0"/>
            </a:endParaRPr>
          </a:p>
          <a:p>
            <a:pPr marL="137160" indent="0">
              <a:buNone/>
              <a:defRPr/>
            </a:pPr>
            <a:endParaRPr lang="en-CA" sz="2000" dirty="0" smtClean="0">
              <a:latin typeface="Arial" panose="020B0604020202020204" pitchFamily="34" charset="0"/>
              <a:cs typeface="Arial" panose="020B0604020202020204" pitchFamily="34" charset="0"/>
            </a:endParaRPr>
          </a:p>
        </p:txBody>
      </p:sp>
      <p:sp>
        <p:nvSpPr>
          <p:cNvPr id="7" name="Title 1"/>
          <p:cNvSpPr txBox="1">
            <a:spLocks/>
          </p:cNvSpPr>
          <p:nvPr/>
        </p:nvSpPr>
        <p:spPr>
          <a:xfrm>
            <a:off x="323528" y="260648"/>
            <a:ext cx="6172200" cy="857250"/>
          </a:xfrm>
          <a:prstGeom prst="rect">
            <a:avLst/>
          </a:prstGeom>
        </p:spPr>
        <p:txBody>
          <a:bodyPr vert="horz" lIns="68580" tIns="34290" rIns="68580" bIns="34290" rtlCol="0" anchor="ctr">
            <a:norm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algn="l"/>
            <a:r>
              <a:rPr lang="en-CA" altLang="en-US" sz="3600" b="1" kern="0" dirty="0" smtClean="0">
                <a:solidFill>
                  <a:srgbClr val="0092D2"/>
                </a:solidFill>
                <a:latin typeface="Century Gothic" panose="020B0502020202020204" pitchFamily="34" charset="0"/>
                <a:ea typeface="ヒラギノ角ゴ Pro W3" pitchFamily="127" charset="-128"/>
                <a:cs typeface="+mj-cs"/>
              </a:rPr>
              <a:t>Nova Scotia Business Inc.</a:t>
            </a:r>
            <a:endParaRPr lang="en-CA"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072" y="1412776"/>
            <a:ext cx="2780928" cy="278092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25662"/>
            <a:ext cx="8212137"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17</a:t>
            </a:fld>
            <a:endParaRPr lang="en-CA"/>
          </a:p>
        </p:txBody>
      </p:sp>
    </p:spTree>
    <p:extLst>
      <p:ext uri="{BB962C8B-B14F-4D97-AF65-F5344CB8AC3E}">
        <p14:creationId xmlns:p14="http://schemas.microsoft.com/office/powerpoint/2010/main" val="41707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ontent Placeholder 2"/>
          <p:cNvSpPr>
            <a:spLocks noGrp="1"/>
          </p:cNvSpPr>
          <p:nvPr>
            <p:ph idx="1"/>
          </p:nvPr>
        </p:nvSpPr>
        <p:spPr>
          <a:xfrm>
            <a:off x="467544" y="2050752"/>
            <a:ext cx="6840760" cy="2818408"/>
          </a:xfrm>
        </p:spPr>
        <p:txBody>
          <a:bodyPr>
            <a:noAutofit/>
          </a:bodyPr>
          <a:lstStyle/>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Export Development Executives</a:t>
            </a:r>
          </a:p>
          <a:p>
            <a:pPr marL="342900" lvl="1" indent="-342900" defTabSz="457200" eaLnBrk="0" fontAlgn="base" hangingPunct="0">
              <a:spcAft>
                <a:spcPct val="0"/>
              </a:spcAft>
              <a:buClr>
                <a:srgbClr val="0092D2"/>
              </a:buClr>
              <a:buSzTx/>
              <a:buFont typeface="Arial"/>
              <a:buChar char="•"/>
            </a:pPr>
            <a:endParaRPr lang="en-CA" sz="2000" b="1" dirty="0" smtClean="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Trade Market Intelligence</a:t>
            </a:r>
          </a:p>
          <a:p>
            <a:pPr marL="342900" lvl="1" indent="-342900" defTabSz="457200" eaLnBrk="0" fontAlgn="base" hangingPunct="0">
              <a:spcAft>
                <a:spcPct val="0"/>
              </a:spcAft>
              <a:buClr>
                <a:srgbClr val="0092D2"/>
              </a:buClr>
              <a:buSzTx/>
              <a:buFont typeface="Arial"/>
              <a:buChar char="•"/>
            </a:pPr>
            <a:endPar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endParaRP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Programs</a:t>
            </a:r>
          </a:p>
          <a:p>
            <a:pPr marL="608076" lvl="2"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Export Growth Program</a:t>
            </a:r>
          </a:p>
          <a:p>
            <a:pPr marL="608076" lvl="2"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Small Business Development Program</a:t>
            </a:r>
          </a:p>
          <a:p>
            <a:pPr marL="608076" lvl="2" indent="-342900" defTabSz="457200" eaLnBrk="0" fontAlgn="base" hangingPunct="0">
              <a:spcAft>
                <a:spcPct val="0"/>
              </a:spcAft>
              <a:buClr>
                <a:srgbClr val="0092D2"/>
              </a:buClr>
              <a:buSzTx/>
              <a:buFont typeface="Arial"/>
              <a:buChar char="•"/>
            </a:pPr>
            <a:endPar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endParaRP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Missions, </a:t>
            </a: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seminars</a:t>
            </a: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 </a:t>
            </a: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workshops</a:t>
            </a:r>
            <a:r>
              <a:rPr lang="en-CA" sz="2000" dirty="0" smtClean="0">
                <a:latin typeface="Arial" panose="020B0604020202020204" pitchFamily="34" charset="0"/>
                <a:cs typeface="Arial" panose="020B0604020202020204" pitchFamily="34" charset="0"/>
              </a:rPr>
              <a:t> </a:t>
            </a:r>
            <a:endParaRPr lang="en-CA" sz="2000" dirty="0" smtClean="0">
              <a:latin typeface="Arial" panose="020B0604020202020204" pitchFamily="34" charset="0"/>
              <a:cs typeface="Arial" panose="020B0604020202020204" pitchFamily="34" charset="0"/>
            </a:endParaRPr>
          </a:p>
          <a:p>
            <a:pPr marL="0" indent="0">
              <a:buNone/>
            </a:pPr>
            <a:endParaRPr lang="en-CA" dirty="0"/>
          </a:p>
          <a:p>
            <a:pPr marL="0" indent="0">
              <a:buNone/>
            </a:pPr>
            <a:endParaRPr lang="en-CA" sz="2000" dirty="0">
              <a:latin typeface="Arial" panose="020B0604020202020204" pitchFamily="34" charset="0"/>
              <a:cs typeface="Arial" panose="020B0604020202020204" pitchFamily="34" charset="0"/>
            </a:endParaRPr>
          </a:p>
          <a:p>
            <a:pPr marL="0" indent="0">
              <a:buNone/>
              <a:defRPr/>
            </a:pPr>
            <a:endParaRPr lang="en-CA" sz="2000" dirty="0" smtClean="0">
              <a:latin typeface="Arial" panose="020B0604020202020204" pitchFamily="34" charset="0"/>
              <a:cs typeface="Arial" panose="020B0604020202020204" pitchFamily="34" charset="0"/>
            </a:endParaRPr>
          </a:p>
        </p:txBody>
      </p:sp>
      <p:sp>
        <p:nvSpPr>
          <p:cNvPr id="9" name="Title 1"/>
          <p:cNvSpPr txBox="1">
            <a:spLocks/>
          </p:cNvSpPr>
          <p:nvPr/>
        </p:nvSpPr>
        <p:spPr>
          <a:xfrm>
            <a:off x="611560" y="881854"/>
            <a:ext cx="7560840" cy="857250"/>
          </a:xfrm>
          <a:prstGeom prst="rect">
            <a:avLst/>
          </a:prstGeom>
        </p:spPr>
        <p:txBody>
          <a:bodyPr vert="horz" lIns="68580" tIns="34290" rIns="68580" bIns="34290" rtlCol="0" anchor="ctr">
            <a:norm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algn="l"/>
            <a:r>
              <a:rPr lang="en-CA" altLang="en-US" sz="3600" b="1" kern="0" dirty="0" smtClean="0">
                <a:solidFill>
                  <a:srgbClr val="0092D2"/>
                </a:solidFill>
                <a:latin typeface="Century Gothic" panose="020B0502020202020204" pitchFamily="34" charset="0"/>
                <a:ea typeface="ヒラギノ角ゴ Pro W3" pitchFamily="127" charset="-128"/>
                <a:cs typeface="+mn-cs"/>
              </a:rPr>
              <a:t>Export Development Services</a:t>
            </a:r>
            <a:endParaRPr lang="en-CA"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 y="1844824"/>
            <a:ext cx="8212137"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18</a:t>
            </a:fld>
            <a:endParaRPr lang="en-CA"/>
          </a:p>
        </p:txBody>
      </p:sp>
    </p:spTree>
    <p:extLst>
      <p:ext uri="{BB962C8B-B14F-4D97-AF65-F5344CB8AC3E}">
        <p14:creationId xmlns:p14="http://schemas.microsoft.com/office/powerpoint/2010/main" val="4274882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5711"/>
            <a:ext cx="7848872" cy="3595537"/>
          </a:xfrm>
        </p:spPr>
        <p:txBody>
          <a:bodyPr>
            <a:normAutofit/>
          </a:bodyPr>
          <a:lstStyle/>
          <a:p>
            <a:pPr marL="0" indent="0">
              <a:buNone/>
            </a:pPr>
            <a:r>
              <a:rPr lang="en-CA" sz="2400" b="1" dirty="0">
                <a:solidFill>
                  <a:srgbClr val="002060"/>
                </a:solidFill>
                <a:latin typeface="Century Gothic" panose="020B0502020202020204" pitchFamily="34" charset="0"/>
                <a:cs typeface="Arial" panose="020B0604020202020204" pitchFamily="34" charset="0"/>
              </a:rPr>
              <a:t>Increase your export sales outside of Nova Scotia</a:t>
            </a:r>
            <a:r>
              <a:rPr lang="en-CA" sz="2400" b="1" dirty="0" smtClean="0">
                <a:solidFill>
                  <a:srgbClr val="002060"/>
                </a:solidFill>
                <a:latin typeface="Century Gothic" panose="020B0502020202020204" pitchFamily="34" charset="0"/>
                <a:cs typeface="Arial" panose="020B0604020202020204" pitchFamily="34" charset="0"/>
              </a:rPr>
              <a:t>. </a:t>
            </a:r>
            <a:endParaRPr lang="en-CA" sz="2400" b="1" dirty="0">
              <a:solidFill>
                <a:srgbClr val="002060"/>
              </a:solidFill>
              <a:latin typeface="Century Gothic" panose="020B0502020202020204" pitchFamily="34" charset="0"/>
              <a:cs typeface="Arial" panose="020B0604020202020204" pitchFamily="34" charset="0"/>
            </a:endParaRPr>
          </a:p>
          <a:p>
            <a:pPr marL="0" indent="0">
              <a:buNone/>
            </a:pPr>
            <a:endParaRPr lang="en-CA" sz="2000" b="1" dirty="0" smtClean="0">
              <a:solidFill>
                <a:srgbClr val="002060"/>
              </a:solidFill>
              <a:latin typeface="Century Gothic" panose="020B0502020202020204" pitchFamily="34" charset="0"/>
              <a:cs typeface="Arial" panose="020B0604020202020204" pitchFamily="34" charset="0"/>
            </a:endParaRPr>
          </a:p>
          <a:p>
            <a:pPr marL="0" indent="0">
              <a:buNone/>
            </a:pPr>
            <a:r>
              <a:rPr lang="en-CA" sz="2000" b="1" dirty="0" smtClean="0">
                <a:solidFill>
                  <a:srgbClr val="002060"/>
                </a:solidFill>
                <a:latin typeface="Century Gothic" panose="020B0502020202020204" pitchFamily="34" charset="0"/>
                <a:cs typeface="Arial" panose="020B0604020202020204" pitchFamily="34" charset="0"/>
              </a:rPr>
              <a:t>The </a:t>
            </a:r>
            <a:r>
              <a:rPr lang="en-CA" sz="2000" b="1" dirty="0">
                <a:solidFill>
                  <a:srgbClr val="002060"/>
                </a:solidFill>
                <a:latin typeface="Century Gothic" panose="020B0502020202020204" pitchFamily="34" charset="0"/>
                <a:cs typeface="Arial" panose="020B0604020202020204" pitchFamily="34" charset="0"/>
              </a:rPr>
              <a:t>Export Growth Program provides financial incentives for projects that assist </a:t>
            </a:r>
            <a:r>
              <a:rPr lang="en-CA" sz="2000" b="1" dirty="0" smtClean="0">
                <a:solidFill>
                  <a:srgbClr val="002060"/>
                </a:solidFill>
                <a:latin typeface="Century Gothic" panose="020B0502020202020204" pitchFamily="34" charset="0"/>
                <a:cs typeface="Arial" panose="020B0604020202020204" pitchFamily="34" charset="0"/>
              </a:rPr>
              <a:t>businesses </a:t>
            </a:r>
            <a:r>
              <a:rPr lang="en-CA" sz="2000" b="1" dirty="0">
                <a:solidFill>
                  <a:srgbClr val="002060"/>
                </a:solidFill>
                <a:latin typeface="Century Gothic" panose="020B0502020202020204" pitchFamily="34" charset="0"/>
                <a:cs typeface="Arial" panose="020B0604020202020204" pitchFamily="34" charset="0"/>
              </a:rPr>
              <a:t>in overcoming barriers to export growth, such as accessing customized expertise, supporting travel to market, and mitigating the costs of attending events like trade shows and conferences.</a:t>
            </a:r>
            <a:br>
              <a:rPr lang="en-CA" sz="2000" b="1" dirty="0">
                <a:solidFill>
                  <a:srgbClr val="002060"/>
                </a:solidFill>
                <a:latin typeface="Century Gothic" panose="020B0502020202020204" pitchFamily="34" charset="0"/>
                <a:cs typeface="Arial" panose="020B0604020202020204" pitchFamily="34" charset="0"/>
              </a:rPr>
            </a:br>
            <a:endParaRPr lang="en-CA" sz="2000" b="1" dirty="0">
              <a:solidFill>
                <a:srgbClr val="002060"/>
              </a:solidFill>
              <a:latin typeface="Century Gothic" panose="020B0502020202020204" pitchFamily="34" charset="0"/>
            </a:endParaRPr>
          </a:p>
        </p:txBody>
      </p:sp>
      <p:sp>
        <p:nvSpPr>
          <p:cNvPr id="6" name="Title 1"/>
          <p:cNvSpPr txBox="1">
            <a:spLocks/>
          </p:cNvSpPr>
          <p:nvPr/>
        </p:nvSpPr>
        <p:spPr>
          <a:xfrm>
            <a:off x="467544" y="653309"/>
            <a:ext cx="7560840" cy="857250"/>
          </a:xfrm>
          <a:prstGeom prst="rect">
            <a:avLst/>
          </a:prstGeom>
        </p:spPr>
        <p:txBody>
          <a:bodyPr vert="horz" lIns="68580" tIns="34290" rIns="68580" bIns="34290" rtlCol="0" anchor="ctr">
            <a:norm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algn="l"/>
            <a:r>
              <a:rPr lang="en-CA" altLang="en-US" sz="3600" b="1" kern="0" dirty="0" smtClean="0">
                <a:solidFill>
                  <a:srgbClr val="0092D2"/>
                </a:solidFill>
                <a:latin typeface="Century Gothic" panose="020B0502020202020204" pitchFamily="34" charset="0"/>
                <a:ea typeface="ヒラギノ角ゴ Pro W3" pitchFamily="127" charset="-128"/>
                <a:cs typeface="+mn-cs"/>
              </a:rPr>
              <a:t>Export Growth Program</a:t>
            </a:r>
            <a:endParaRPr lang="en-CA"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12137"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19</a:t>
            </a:fld>
            <a:endParaRPr lang="en-CA"/>
          </a:p>
        </p:txBody>
      </p:sp>
    </p:spTree>
    <p:extLst>
      <p:ext uri="{BB962C8B-B14F-4D97-AF65-F5344CB8AC3E}">
        <p14:creationId xmlns:p14="http://schemas.microsoft.com/office/powerpoint/2010/main" val="2917938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Canadian Export</a:t>
            </a:r>
            <a:endParaRPr lang="en-CA" sz="3600" dirty="0">
              <a:latin typeface="Century Gothic" panose="020B0502020202020204" pitchFamily="34" charset="0"/>
            </a:endParaRPr>
          </a:p>
        </p:txBody>
      </p:sp>
      <p:sp>
        <p:nvSpPr>
          <p:cNvPr id="3" name="Content Placeholder 2"/>
          <p:cNvSpPr>
            <a:spLocks noGrp="1"/>
          </p:cNvSpPr>
          <p:nvPr>
            <p:ph idx="1"/>
          </p:nvPr>
        </p:nvSpPr>
        <p:spPr>
          <a:xfrm>
            <a:off x="421725" y="3501008"/>
            <a:ext cx="8229600" cy="2736304"/>
          </a:xfrm>
        </p:spPr>
        <p:txBody>
          <a:bodyPr>
            <a:normAutofit lnSpcReduction="10000"/>
          </a:bodyPr>
          <a:lstStyle/>
          <a:p>
            <a:pPr marL="342900" lvl="0"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In an effort to create lasting relationships with Prime Contractors, the ITB Policy strives to encourage Prime Contractors to export the good or service being procured from Canada even after the life of the </a:t>
            </a:r>
            <a:r>
              <a:rPr lang="en-CA" sz="2000" b="1" dirty="0" smtClean="0">
                <a:solidFill>
                  <a:schemeClr val="accent1">
                    <a:lumMod val="50000"/>
                  </a:schemeClr>
                </a:solidFill>
                <a:latin typeface="Century Gothic" panose="020B0502020202020204" pitchFamily="34" charset="0"/>
                <a:ea typeface="ヒラギノ角ゴ Pro W3" pitchFamily="126" charset="-128"/>
              </a:rPr>
              <a:t>contract.</a:t>
            </a:r>
            <a:endParaRPr lang="en-CA" sz="2000" b="1" dirty="0">
              <a:solidFill>
                <a:schemeClr val="accent1">
                  <a:lumMod val="50000"/>
                </a:schemeClr>
              </a:solidFill>
              <a:latin typeface="Century Gothic" panose="020B0502020202020204"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To do this Prime Contractors could be asked for international export strategies and bidders will need to demonstrate they have financial, human, intellectual property, decision making authority, and global product mandate required to export from </a:t>
            </a:r>
            <a:r>
              <a:rPr lang="en-CA" sz="2000" b="1" dirty="0" smtClean="0">
                <a:solidFill>
                  <a:schemeClr val="accent1">
                    <a:lumMod val="50000"/>
                  </a:schemeClr>
                </a:solidFill>
                <a:latin typeface="Century Gothic" panose="020B0502020202020204" pitchFamily="34" charset="0"/>
                <a:ea typeface="ヒラギノ角ゴ Pro W3" pitchFamily="126" charset="-128"/>
              </a:rPr>
              <a:t>Canada.</a:t>
            </a:r>
            <a:endParaRPr lang="en-CA" sz="2000" b="1" dirty="0">
              <a:solidFill>
                <a:schemeClr val="accent1">
                  <a:lumMod val="50000"/>
                </a:schemeClr>
              </a:solidFill>
              <a:latin typeface="Century Gothic" panose="020B0502020202020204" pitchFamily="34" charset="0"/>
              <a:ea typeface="ヒラギノ角ゴ Pro W3" pitchFamily="126" charset="-128"/>
            </a:endParaRPr>
          </a:p>
          <a:p>
            <a:endParaRPr lang="en-CA" dirty="0"/>
          </a:p>
        </p:txBody>
      </p:sp>
      <p:cxnSp>
        <p:nvCxnSpPr>
          <p:cNvPr id="4" name="Straight Connector 3"/>
          <p:cNvCxnSpPr/>
          <p:nvPr/>
        </p:nvCxnSpPr>
        <p:spPr>
          <a:xfrm>
            <a:off x="539552" y="1340768"/>
            <a:ext cx="82089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5536" y="1628800"/>
            <a:ext cx="8424936"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76" y="1772816"/>
            <a:ext cx="81629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9"/>
          <p:cNvSpPr>
            <a:spLocks noGrp="1"/>
          </p:cNvSpPr>
          <p:nvPr>
            <p:ph type="sldNum" sz="quarter" idx="12"/>
          </p:nvPr>
        </p:nvSpPr>
        <p:spPr/>
        <p:txBody>
          <a:bodyPr/>
          <a:lstStyle/>
          <a:p>
            <a:fld id="{DCE0E87C-BA67-4ADB-9ED1-54C60BB1446F}" type="slidenum">
              <a:rPr lang="en-CA" smtClean="0"/>
              <a:t>2</a:t>
            </a:fld>
            <a:endParaRPr lang="en-CA"/>
          </a:p>
        </p:txBody>
      </p:sp>
    </p:spTree>
    <p:extLst>
      <p:ext uri="{BB962C8B-B14F-4D97-AF65-F5344CB8AC3E}">
        <p14:creationId xmlns:p14="http://schemas.microsoft.com/office/powerpoint/2010/main" val="4167353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5711"/>
            <a:ext cx="7848872" cy="3595537"/>
          </a:xfrm>
        </p:spPr>
        <p:txBody>
          <a:bodyPr>
            <a:noAutofit/>
          </a:bodyPr>
          <a:lstStyle/>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Engaging in commercial activities outside of Nova Scotia.</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Fully-developed exportable product, service, technology, or intellectual property.</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Demonstrate supporting evidence (example: a strategic market business plan, market growth plan, or specific market intelligence) of a viable product or service in a target market outside of Nova Scotia.</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Access to the resources (capacity and skills) required to undertake and complete the work.</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Access the financial capital required to complete the project.</a:t>
            </a:r>
            <a:endParaRPr lang="en-CA" sz="1200" b="1" dirty="0">
              <a:latin typeface="Arial" panose="020B0604020202020204" pitchFamily="34" charset="0"/>
              <a:cs typeface="Arial" panose="020B0604020202020204" pitchFamily="34" charset="0"/>
            </a:endParaRPr>
          </a:p>
          <a:p>
            <a:pPr marL="0" indent="0">
              <a:buNone/>
            </a:pPr>
            <a:endParaRPr lang="en-CA" sz="12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611560" y="630957"/>
            <a:ext cx="7560840" cy="857250"/>
          </a:xfrm>
          <a:prstGeom prst="rect">
            <a:avLst/>
          </a:prstGeom>
        </p:spPr>
        <p:txBody>
          <a:bodyPr vert="horz" lIns="68580" tIns="34290" rIns="68580" bIns="34290" rtlCol="0" anchor="ctr">
            <a:norm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algn="l"/>
            <a:r>
              <a:rPr lang="en-CA" sz="3600" b="1" kern="0" dirty="0" smtClean="0">
                <a:solidFill>
                  <a:srgbClr val="0092D2"/>
                </a:solidFill>
                <a:latin typeface="Century Gothic" panose="020B0502020202020204" pitchFamily="34" charset="0"/>
                <a:ea typeface="ヒラギノ角ゴ Pro W3" pitchFamily="127" charset="-128"/>
                <a:cs typeface="+mn-cs"/>
              </a:rPr>
              <a:t>Eligibility</a:t>
            </a:r>
            <a:endParaRPr lang="en-CA"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86" y="1521033"/>
            <a:ext cx="8212137"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20</a:t>
            </a:fld>
            <a:endParaRPr lang="en-CA"/>
          </a:p>
        </p:txBody>
      </p:sp>
    </p:spTree>
    <p:extLst>
      <p:ext uri="{BB962C8B-B14F-4D97-AF65-F5344CB8AC3E}">
        <p14:creationId xmlns:p14="http://schemas.microsoft.com/office/powerpoint/2010/main" val="205108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677" y="1340768"/>
            <a:ext cx="7848872" cy="3888432"/>
          </a:xfrm>
        </p:spPr>
        <p:txBody>
          <a:bodyPr>
            <a:noAutofit/>
          </a:bodyPr>
          <a:lstStyle/>
          <a:p>
            <a:pPr marL="0" lvl="1" indent="0" defTabSz="457200" eaLnBrk="0" fontAlgn="base" hangingPunct="0">
              <a:spcAft>
                <a:spcPct val="0"/>
              </a:spcAft>
              <a:buClr>
                <a:srgbClr val="0092D2"/>
              </a:buClr>
              <a:buSzTx/>
              <a:buNone/>
            </a:pPr>
            <a:r>
              <a:rPr lang="en-CA" sz="1800" b="1" dirty="0" smtClean="0">
                <a:solidFill>
                  <a:srgbClr val="0F6FC6">
                    <a:lumMod val="50000"/>
                  </a:srgbClr>
                </a:solidFill>
                <a:latin typeface="Century Gothic" panose="020B0502020202020204" pitchFamily="34" charset="0"/>
                <a:ea typeface="ヒラギノ角ゴ Pro W3" pitchFamily="126" charset="-128"/>
              </a:rPr>
              <a:t>Demonstrate how the project will help achieve the business’ strategic export goals in their export market growth plan, leading to an increase in their global competitiveness.</a:t>
            </a:r>
          </a:p>
          <a:p>
            <a:pPr marL="0" lvl="1" indent="0" defTabSz="457200" eaLnBrk="0" fontAlgn="base" hangingPunct="0">
              <a:spcAft>
                <a:spcPct val="0"/>
              </a:spcAft>
              <a:buClr>
                <a:srgbClr val="0092D2"/>
              </a:buClr>
              <a:buSzTx/>
              <a:buNone/>
            </a:pPr>
            <a:endParaRPr lang="en-CA" sz="1800" b="1" dirty="0">
              <a:solidFill>
                <a:srgbClr val="0F6FC6">
                  <a:lumMod val="50000"/>
                </a:srgb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sz="1800" b="1" dirty="0" smtClean="0">
                <a:solidFill>
                  <a:srgbClr val="0F6FC6">
                    <a:lumMod val="50000"/>
                  </a:srgbClr>
                </a:solidFill>
                <a:latin typeface="Century Gothic" panose="020B0502020202020204" pitchFamily="34" charset="0"/>
                <a:ea typeface="ヒラギノ角ゴ Pro W3" pitchFamily="126" charset="-128"/>
              </a:rPr>
              <a:t>The project should result in one or more of the following outcomes:</a:t>
            </a:r>
          </a:p>
          <a:p>
            <a:pPr marL="342900" lvl="1" indent="-342900" defTabSz="457200" eaLnBrk="0" fontAlgn="base" hangingPunct="0">
              <a:spcAft>
                <a:spcPct val="0"/>
              </a:spcAft>
              <a:buClr>
                <a:srgbClr val="0092D2"/>
              </a:buClr>
              <a:buSzTx/>
              <a:buFont typeface="Arial"/>
              <a:buChar char="•"/>
            </a:pPr>
            <a:r>
              <a:rPr lang="en-CA" sz="1800" b="1" dirty="0" smtClean="0">
                <a:solidFill>
                  <a:srgbClr val="0F6FC6">
                    <a:lumMod val="50000"/>
                  </a:srgbClr>
                </a:solidFill>
                <a:latin typeface="Century Gothic" panose="020B0502020202020204" pitchFamily="34" charset="0"/>
                <a:ea typeface="ヒラギノ角ゴ Pro W3" pitchFamily="126" charset="-128"/>
              </a:rPr>
              <a:t>An increase in sales or revenue</a:t>
            </a:r>
          </a:p>
          <a:p>
            <a:pPr marL="342900" lvl="1" indent="-342900" defTabSz="457200" eaLnBrk="0" fontAlgn="base" hangingPunct="0">
              <a:spcAft>
                <a:spcPct val="0"/>
              </a:spcAft>
              <a:buClr>
                <a:srgbClr val="0092D2"/>
              </a:buClr>
              <a:buSzTx/>
              <a:buFont typeface="Arial"/>
              <a:buChar char="•"/>
            </a:pPr>
            <a:r>
              <a:rPr lang="en-CA" sz="18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Entering a new market(s)</a:t>
            </a:r>
          </a:p>
          <a:p>
            <a:pPr marL="342900" lvl="1" indent="-342900" defTabSz="457200" eaLnBrk="0" fontAlgn="base" hangingPunct="0">
              <a:spcAft>
                <a:spcPct val="0"/>
              </a:spcAft>
              <a:buClr>
                <a:srgbClr val="0092D2"/>
              </a:buClr>
              <a:buSzTx/>
              <a:buFont typeface="Arial"/>
              <a:buChar char="•"/>
            </a:pPr>
            <a:r>
              <a:rPr lang="en-CA" sz="18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Access to a new supplier(s)</a:t>
            </a:r>
          </a:p>
          <a:p>
            <a:pPr marL="342900" lvl="1" indent="-342900" defTabSz="457200" eaLnBrk="0" fontAlgn="base" hangingPunct="0">
              <a:spcAft>
                <a:spcPct val="0"/>
              </a:spcAft>
              <a:buClr>
                <a:srgbClr val="0092D2"/>
              </a:buClr>
              <a:buSzTx/>
              <a:buFont typeface="Arial"/>
              <a:buChar char="•"/>
            </a:pPr>
            <a:r>
              <a:rPr lang="en-CA" sz="18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Increased investment in the business</a:t>
            </a:r>
          </a:p>
          <a:p>
            <a:pPr marL="342900" lvl="1" indent="-342900" defTabSz="457200" eaLnBrk="0" fontAlgn="base" hangingPunct="0">
              <a:spcAft>
                <a:spcPct val="0"/>
              </a:spcAft>
              <a:buClr>
                <a:srgbClr val="0092D2"/>
              </a:buClr>
              <a:buSzTx/>
              <a:buFont typeface="Arial"/>
              <a:buChar char="•"/>
            </a:pPr>
            <a:r>
              <a:rPr lang="en-CA" sz="18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Increased productivity</a:t>
            </a:r>
          </a:p>
          <a:p>
            <a:pPr marL="342900" lvl="1" indent="-342900" defTabSz="457200" eaLnBrk="0" fontAlgn="base" hangingPunct="0">
              <a:spcAft>
                <a:spcPct val="0"/>
              </a:spcAft>
              <a:buClr>
                <a:srgbClr val="0092D2"/>
              </a:buClr>
              <a:buSzTx/>
              <a:buFont typeface="Arial"/>
              <a:buChar char="•"/>
            </a:pPr>
            <a:r>
              <a:rPr lang="en-CA" sz="18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Understanding the requirements needed (i.e. certifications) to enter a specific market</a:t>
            </a:r>
          </a:p>
          <a:p>
            <a:pPr marL="342900" lvl="1" indent="-342900" defTabSz="457200" eaLnBrk="0" fontAlgn="base" hangingPunct="0">
              <a:spcAft>
                <a:spcPct val="0"/>
              </a:spcAft>
              <a:buClr>
                <a:srgbClr val="0092D2"/>
              </a:buClr>
              <a:buSzTx/>
              <a:buFont typeface="Arial"/>
              <a:buChar char="•"/>
            </a:pPr>
            <a:r>
              <a:rPr lang="en-CA" sz="18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A joint venture, technology transfer, and/or innovation partnership</a:t>
            </a:r>
          </a:p>
          <a:p>
            <a:pPr marL="342900" lvl="1" indent="-342900" defTabSz="457200" eaLnBrk="0" fontAlgn="base" hangingPunct="0">
              <a:spcAft>
                <a:spcPct val="0"/>
              </a:spcAft>
              <a:buClr>
                <a:srgbClr val="0092D2"/>
              </a:buClr>
              <a:buSzTx/>
              <a:buFont typeface="Arial"/>
              <a:buChar char="•"/>
            </a:pPr>
            <a:endParaRPr lang="en-CA" sz="1800" b="1" dirty="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endParaRPr>
          </a:p>
          <a:p>
            <a:pPr marL="0" lvl="1" indent="0" defTabSz="457200" eaLnBrk="0" fontAlgn="base" hangingPunct="0">
              <a:spcAft>
                <a:spcPct val="0"/>
              </a:spcAft>
              <a:buClr>
                <a:srgbClr val="0092D2"/>
              </a:buClr>
              <a:buSzTx/>
              <a:buNone/>
            </a:pPr>
            <a:r>
              <a:rPr lang="en-CA" sz="1800" b="1" dirty="0" smtClean="0">
                <a:solidFill>
                  <a:srgbClr val="0F6FC6">
                    <a:lumMod val="50000"/>
                  </a:srgbClr>
                </a:solidFill>
                <a:latin typeface="Century Gothic" panose="020B0502020202020204" pitchFamily="34" charset="0"/>
                <a:ea typeface="ヒラギノ角ゴ Pro W3" pitchFamily="126" charset="-128"/>
                <a:cs typeface="Arial" panose="020B0604020202020204" pitchFamily="34" charset="0"/>
              </a:rPr>
              <a:t>Project funding is discretionary and will be awarded on a competitive basis.</a:t>
            </a:r>
            <a:endParaRPr lang="en-CA" sz="1800" b="1" dirty="0">
              <a:latin typeface="Arial" panose="020B0604020202020204" pitchFamily="34" charset="0"/>
              <a:cs typeface="Arial" panose="020B0604020202020204" pitchFamily="34" charset="0"/>
            </a:endParaRPr>
          </a:p>
          <a:p>
            <a:pPr marL="0" indent="0">
              <a:buNone/>
            </a:pPr>
            <a:endParaRPr lang="en-CA" sz="1400" b="1" dirty="0">
              <a:latin typeface="Arial" panose="020B0604020202020204" pitchFamily="34" charset="0"/>
              <a:cs typeface="Arial" panose="020B0604020202020204" pitchFamily="34" charset="0"/>
            </a:endParaRPr>
          </a:p>
          <a:p>
            <a:pPr marL="0" indent="0">
              <a:buNone/>
            </a:pPr>
            <a:r>
              <a:rPr lang="en-CA" sz="1400" b="1" dirty="0" smtClean="0">
                <a:latin typeface="Arial" panose="020B0604020202020204" pitchFamily="34" charset="0"/>
                <a:cs typeface="Arial" panose="020B0604020202020204" pitchFamily="34" charset="0"/>
              </a:rPr>
              <a:t>	</a:t>
            </a:r>
            <a:endParaRPr lang="en-CA" sz="14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490677" y="183741"/>
            <a:ext cx="7560840" cy="857250"/>
          </a:xfrm>
          <a:prstGeom prst="rect">
            <a:avLst/>
          </a:prstGeom>
        </p:spPr>
        <p:txBody>
          <a:bodyPr vert="horz" lIns="68580" tIns="34290" rIns="68580" bIns="34290" rtlCol="0" anchor="ctr">
            <a:norm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algn="l"/>
            <a:r>
              <a:rPr lang="en-CA" b="1" kern="0" dirty="0" smtClean="0">
                <a:solidFill>
                  <a:srgbClr val="0092D2"/>
                </a:solidFill>
                <a:latin typeface="Century Gothic" panose="020B0502020202020204" pitchFamily="34" charset="0"/>
                <a:ea typeface="ヒラギノ角ゴ Pro W3" pitchFamily="127" charset="-128"/>
              </a:rPr>
              <a:t>Program Criteria</a:t>
            </a:r>
            <a:endParaRPr lang="en-CA"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29" y="1177702"/>
            <a:ext cx="8212137"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21</a:t>
            </a:fld>
            <a:endParaRPr lang="en-CA"/>
          </a:p>
        </p:txBody>
      </p:sp>
    </p:spTree>
    <p:extLst>
      <p:ext uri="{BB962C8B-B14F-4D97-AF65-F5344CB8AC3E}">
        <p14:creationId xmlns:p14="http://schemas.microsoft.com/office/powerpoint/2010/main" val="2141388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080007"/>
            <a:ext cx="8064896" cy="4585871"/>
          </a:xfrm>
          <a:prstGeom prst="rect">
            <a:avLst/>
          </a:prstGeom>
        </p:spPr>
        <p:txBody>
          <a:bodyPr wrap="square">
            <a:spAutoFit/>
          </a:bodyPr>
          <a:lstStyle/>
          <a:p>
            <a:pPr marL="342900" lvl="1"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Consulting fees for a contracted </a:t>
            </a:r>
            <a:r>
              <a:rPr lang="en-CA" sz="2000" b="1" dirty="0" smtClean="0">
                <a:solidFill>
                  <a:srgbClr val="0F6FC6">
                    <a:lumMod val="50000"/>
                  </a:srgbClr>
                </a:solidFill>
                <a:latin typeface="Century Gothic" panose="020B0502020202020204" pitchFamily="34" charset="0"/>
                <a:ea typeface="ヒラギノ角ゴ Pro W3" pitchFamily="126" charset="-128"/>
              </a:rPr>
              <a:t>consultant.</a:t>
            </a:r>
            <a:endParaRPr lang="en-CA" sz="2000" b="1" dirty="0" smtClean="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Consulting</a:t>
            </a:r>
            <a:r>
              <a:rPr lang="en-CA" sz="2000" b="1" dirty="0">
                <a:solidFill>
                  <a:srgbClr val="0F6FC6">
                    <a:lumMod val="50000"/>
                  </a:srgbClr>
                </a:solidFill>
                <a:latin typeface="Century Gothic" panose="020B0502020202020204" pitchFamily="34" charset="0"/>
                <a:ea typeface="ヒラギノ角ゴ Pro W3" pitchFamily="126" charset="-128"/>
              </a:rPr>
              <a:t> </a:t>
            </a:r>
            <a:r>
              <a:rPr lang="en-CA" sz="2000" b="1" dirty="0" smtClean="0">
                <a:solidFill>
                  <a:srgbClr val="0F6FC6">
                    <a:lumMod val="50000"/>
                  </a:srgbClr>
                </a:solidFill>
                <a:latin typeface="Century Gothic" panose="020B0502020202020204" pitchFamily="34" charset="0"/>
                <a:ea typeface="ヒラギノ角ゴ Pro W3" pitchFamily="126" charset="-128"/>
              </a:rPr>
              <a:t>activities can include:</a:t>
            </a:r>
          </a:p>
          <a:p>
            <a:pPr marL="800100" lvl="2"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The development of market specific growth strategies to overcome barriers, and matchmaking.</a:t>
            </a:r>
          </a:p>
          <a:p>
            <a:pPr marL="800100" lvl="2" indent="-342900" defTabSz="457200" eaLnBrk="0" fontAlgn="base" hangingPunct="0">
              <a:spcBef>
                <a:spcPct val="20000"/>
              </a:spcBef>
              <a:spcAft>
                <a:spcPct val="0"/>
              </a:spcAft>
              <a:buClr>
                <a:srgbClr val="0092D2"/>
              </a:buClr>
              <a:buFont typeface="Arial"/>
              <a:buChar char="•"/>
            </a:pPr>
            <a:endParaRPr lang="en-CA" sz="2000" b="1" dirty="0" smtClean="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In-Market Activities can include:</a:t>
            </a:r>
          </a:p>
          <a:p>
            <a:pPr marL="800100" lvl="2"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Travel and accommodation</a:t>
            </a:r>
          </a:p>
          <a:p>
            <a:pPr marL="800100" lvl="2"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Floor space for a non-retail trade show</a:t>
            </a:r>
          </a:p>
          <a:p>
            <a:pPr marL="800100" lvl="2"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Conference registration fees</a:t>
            </a:r>
          </a:p>
          <a:p>
            <a:pPr marL="800100" lvl="2" indent="-342900" defTabSz="457200" eaLnBrk="0" fontAlgn="base" hangingPunct="0">
              <a:spcBef>
                <a:spcPct val="20000"/>
              </a:spcBef>
              <a:spcAft>
                <a:spcPct val="0"/>
              </a:spcAft>
              <a:buClr>
                <a:srgbClr val="0092D2"/>
              </a:buClr>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Translator services</a:t>
            </a:r>
          </a:p>
          <a:p>
            <a:pPr marL="800100" lvl="2" indent="-342900" defTabSz="457200" eaLnBrk="0" fontAlgn="base" hangingPunct="0">
              <a:spcBef>
                <a:spcPct val="20000"/>
              </a:spcBef>
              <a:spcAft>
                <a:spcPct val="0"/>
              </a:spcAft>
              <a:buClr>
                <a:srgbClr val="0092D2"/>
              </a:buClr>
              <a:buFont typeface="Arial"/>
              <a:buChar char="•"/>
            </a:pPr>
            <a:endParaRPr lang="en-CA" sz="2000" b="1" dirty="0" smtClean="0">
              <a:solidFill>
                <a:srgbClr val="0F6FC6">
                  <a:lumMod val="50000"/>
                </a:srgbClr>
              </a:solidFill>
              <a:latin typeface="Century Gothic" panose="020B0502020202020204" pitchFamily="34" charset="0"/>
              <a:ea typeface="ヒラギノ角ゴ Pro W3" pitchFamily="126" charset="-128"/>
            </a:endParaRPr>
          </a:p>
          <a:p>
            <a:endParaRPr lang="en-CA" sz="2000" dirty="0">
              <a:latin typeface="arial" panose="020B0604020202020204" pitchFamily="34" charset="0"/>
            </a:endParaRPr>
          </a:p>
          <a:p>
            <a:endParaRPr lang="en-CA" sz="1600" dirty="0">
              <a:effectLst/>
              <a:latin typeface="arial" panose="020B0604020202020204" pitchFamily="34" charset="0"/>
            </a:endParaRPr>
          </a:p>
        </p:txBody>
      </p:sp>
      <p:sp>
        <p:nvSpPr>
          <p:cNvPr id="4" name="Title 1"/>
          <p:cNvSpPr txBox="1">
            <a:spLocks/>
          </p:cNvSpPr>
          <p:nvPr/>
        </p:nvSpPr>
        <p:spPr>
          <a:xfrm>
            <a:off x="467544" y="620688"/>
            <a:ext cx="7560840" cy="857250"/>
          </a:xfrm>
          <a:prstGeom prst="rect">
            <a:avLst/>
          </a:prstGeom>
        </p:spPr>
        <p:txBody>
          <a:bodyPr vert="horz" lIns="68580" tIns="34290" rIns="68580" bIns="34290" rtlCol="0" anchor="ctr">
            <a:norm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algn="l"/>
            <a:r>
              <a:rPr lang="en-CA" sz="3600" b="1" kern="0" dirty="0" smtClean="0">
                <a:solidFill>
                  <a:srgbClr val="0092D2"/>
                </a:solidFill>
                <a:latin typeface="Century Gothic" panose="020B0502020202020204" pitchFamily="34" charset="0"/>
                <a:ea typeface="ヒラギノ角ゴ Pro W3" pitchFamily="127" charset="-128"/>
              </a:rPr>
              <a:t>Eligible Costs</a:t>
            </a:r>
            <a:endParaRPr lang="en-CA" sz="36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05760"/>
            <a:ext cx="82121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22</a:t>
            </a:fld>
            <a:endParaRPr lang="en-CA"/>
          </a:p>
        </p:txBody>
      </p:sp>
    </p:spTree>
    <p:extLst>
      <p:ext uri="{BB962C8B-B14F-4D97-AF65-F5344CB8AC3E}">
        <p14:creationId xmlns:p14="http://schemas.microsoft.com/office/powerpoint/2010/main" val="2068315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5"/>
            <a:ext cx="8229600" cy="3744416"/>
          </a:xfrm>
        </p:spPr>
        <p:txBody>
          <a:bodyPr>
            <a:noAutofit/>
          </a:bodyPr>
          <a:lstStyle/>
          <a:p>
            <a:pPr marL="0" lvl="1" indent="0" defTabSz="457200" eaLnBrk="0" fontAlgn="base" hangingPunct="0">
              <a:spcAft>
                <a:spcPct val="0"/>
              </a:spcAft>
              <a:buClr>
                <a:srgbClr val="0092D2"/>
              </a:buClr>
              <a:buSzTx/>
              <a:buNone/>
            </a:pPr>
            <a:r>
              <a:rPr lang="en-CA" b="1" dirty="0" smtClean="0">
                <a:solidFill>
                  <a:srgbClr val="0F6FC6">
                    <a:lumMod val="50000"/>
                  </a:srgbClr>
                </a:solidFill>
                <a:latin typeface="Century Gothic" panose="020B0502020202020204" pitchFamily="34" charset="0"/>
                <a:ea typeface="ヒラギノ角ゴ Pro W3" pitchFamily="126" charset="-128"/>
              </a:rPr>
              <a:t>Increase your export capacity.</a:t>
            </a:r>
          </a:p>
          <a:p>
            <a:pPr marL="0" lvl="1" indent="0" defTabSz="457200" eaLnBrk="0" fontAlgn="base" hangingPunct="0">
              <a:spcAft>
                <a:spcPct val="0"/>
              </a:spcAft>
              <a:buClr>
                <a:srgbClr val="0092D2"/>
              </a:buClr>
              <a:buSzTx/>
              <a:buNone/>
            </a:pPr>
            <a:endParaRPr lang="en-CA" b="1" dirty="0" smtClean="0">
              <a:solidFill>
                <a:srgbClr val="0F6FC6">
                  <a:lumMod val="50000"/>
                </a:srgb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sz="2000" b="1" dirty="0" smtClean="0">
                <a:solidFill>
                  <a:srgbClr val="0F6FC6">
                    <a:lumMod val="50000"/>
                  </a:srgbClr>
                </a:solidFill>
                <a:latin typeface="Century Gothic" panose="020B0502020202020204" pitchFamily="34" charset="0"/>
                <a:ea typeface="ヒラギノ角ゴ Pro W3" pitchFamily="126" charset="-128"/>
              </a:rPr>
              <a:t>The Small Business Development Program provides financial incentives on projects that assist your business to: </a:t>
            </a:r>
            <a:endParaRPr lang="en-CA" sz="2000" b="1" dirty="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Participate in a global supply chain;</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Become a first-time exporter;</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Remove barriers to exporting; or</a:t>
            </a:r>
          </a:p>
          <a:p>
            <a:pPr marL="342900" lvl="1" indent="-342900" defTabSz="457200" eaLnBrk="0" fontAlgn="base" hangingPunct="0">
              <a:spcAft>
                <a:spcPct val="0"/>
              </a:spcAft>
              <a:buClr>
                <a:srgbClr val="0092D2"/>
              </a:buClr>
              <a:buSzTx/>
              <a:buFont typeface="Arial"/>
              <a:buChar char="•"/>
            </a:pPr>
            <a:r>
              <a:rPr lang="en-CA" sz="2000" b="1" dirty="0" smtClean="0">
                <a:solidFill>
                  <a:srgbClr val="0F6FC6">
                    <a:lumMod val="50000"/>
                  </a:srgbClr>
                </a:solidFill>
                <a:latin typeface="Century Gothic" panose="020B0502020202020204" pitchFamily="34" charset="0"/>
                <a:ea typeface="ヒラギノ角ゴ Pro W3" pitchFamily="126" charset="-128"/>
              </a:rPr>
              <a:t>Grow current exports by assisting your business with access to customized expertise.</a:t>
            </a:r>
          </a:p>
          <a:p>
            <a:pPr marL="342900" lvl="1" indent="-342900" defTabSz="457200" eaLnBrk="0" fontAlgn="base" hangingPunct="0">
              <a:spcAft>
                <a:spcPct val="0"/>
              </a:spcAft>
              <a:buClr>
                <a:srgbClr val="0092D2"/>
              </a:buClr>
              <a:buSzTx/>
              <a:buFont typeface="Arial"/>
              <a:buChar char="•"/>
            </a:pPr>
            <a:endParaRPr lang="en-CA" sz="2000" b="1" dirty="0">
              <a:solidFill>
                <a:srgbClr val="0F6FC6">
                  <a:lumMod val="50000"/>
                </a:srgb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sz="2000" b="1" dirty="0" smtClean="0">
                <a:solidFill>
                  <a:srgbClr val="0F6FC6">
                    <a:lumMod val="50000"/>
                  </a:srgbClr>
                </a:solidFill>
                <a:latin typeface="Century Gothic" panose="020B0502020202020204" pitchFamily="34" charset="0"/>
                <a:ea typeface="ヒラギノ角ゴ Pro W3" pitchFamily="126" charset="-128"/>
              </a:rPr>
              <a:t>The </a:t>
            </a:r>
            <a:r>
              <a:rPr lang="en-CA" sz="2000" b="1" dirty="0" smtClean="0">
                <a:solidFill>
                  <a:srgbClr val="0F6FC6">
                    <a:lumMod val="50000"/>
                  </a:srgbClr>
                </a:solidFill>
                <a:latin typeface="Century Gothic" panose="020B0502020202020204" pitchFamily="34" charset="0"/>
                <a:ea typeface="ヒラギノ角ゴ Pro W3" pitchFamily="126" charset="-128"/>
              </a:rPr>
              <a:t>program </a:t>
            </a:r>
            <a:r>
              <a:rPr lang="en-CA" sz="2000" b="1" dirty="0" smtClean="0">
                <a:solidFill>
                  <a:srgbClr val="0F6FC6">
                    <a:lumMod val="50000"/>
                  </a:srgbClr>
                </a:solidFill>
                <a:latin typeface="Century Gothic" panose="020B0502020202020204" pitchFamily="34" charset="0"/>
                <a:ea typeface="ヒラギノ角ゴ Pro W3" pitchFamily="126" charset="-128"/>
              </a:rPr>
              <a:t>contributes up to 50% of eligible project costs to a maximum incentive of $15,000 per fiscal year.</a:t>
            </a:r>
          </a:p>
          <a:p>
            <a:pPr marL="0" lvl="1" indent="0" defTabSz="457200" eaLnBrk="0" fontAlgn="base" hangingPunct="0">
              <a:spcAft>
                <a:spcPct val="0"/>
              </a:spcAft>
              <a:buClr>
                <a:srgbClr val="0092D2"/>
              </a:buClr>
              <a:buSzTx/>
              <a:buNone/>
            </a:pPr>
            <a:endParaRPr lang="en-CA" sz="2000" b="1" dirty="0">
              <a:latin typeface="Arial" panose="020B0604020202020204" pitchFamily="34" charset="0"/>
              <a:cs typeface="Arial" panose="020B0604020202020204" pitchFamily="34" charset="0"/>
            </a:endParaRPr>
          </a:p>
        </p:txBody>
      </p:sp>
      <p:sp>
        <p:nvSpPr>
          <p:cNvPr id="4" name="Title 1"/>
          <p:cNvSpPr txBox="1">
            <a:spLocks/>
          </p:cNvSpPr>
          <p:nvPr/>
        </p:nvSpPr>
        <p:spPr>
          <a:xfrm>
            <a:off x="611560" y="630957"/>
            <a:ext cx="7560840" cy="857250"/>
          </a:xfrm>
          <a:prstGeom prst="rect">
            <a:avLst/>
          </a:prstGeom>
        </p:spPr>
        <p:txBody>
          <a:bodyPr vert="horz" lIns="68580" tIns="34290" rIns="68580" bIns="34290" rtlCol="0" anchor="ctr">
            <a:no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algn="l"/>
            <a:r>
              <a:rPr lang="en-CA" sz="3600" b="1" kern="0" dirty="0" smtClean="0">
                <a:solidFill>
                  <a:srgbClr val="0092D2"/>
                </a:solidFill>
                <a:latin typeface="Century Gothic" panose="020B0502020202020204" pitchFamily="34" charset="0"/>
                <a:ea typeface="ヒラギノ角ゴ Pro W3" pitchFamily="127" charset="-128"/>
              </a:rPr>
              <a:t>Small Business Development Program</a:t>
            </a:r>
            <a:endParaRPr lang="en-CA" sz="36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73" y="1628800"/>
            <a:ext cx="8212137"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23</a:t>
            </a:fld>
            <a:endParaRPr lang="en-CA"/>
          </a:p>
        </p:txBody>
      </p:sp>
    </p:spTree>
    <p:extLst>
      <p:ext uri="{BB962C8B-B14F-4D97-AF65-F5344CB8AC3E}">
        <p14:creationId xmlns:p14="http://schemas.microsoft.com/office/powerpoint/2010/main" val="158744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33" y="1628800"/>
            <a:ext cx="7848872" cy="4968552"/>
          </a:xfrm>
        </p:spPr>
        <p:txBody>
          <a:bodyPr>
            <a:normAutofit fontScale="40000" lnSpcReduction="20000"/>
          </a:bodyPr>
          <a:lstStyle/>
          <a:p>
            <a:pPr marL="0" lvl="1" indent="0" defTabSz="457200" eaLnBrk="0" fontAlgn="base" hangingPunct="0">
              <a:spcAft>
                <a:spcPct val="0"/>
              </a:spcAft>
              <a:buClr>
                <a:srgbClr val="0092D2"/>
              </a:buClr>
              <a:buSzTx/>
              <a:buNone/>
            </a:pPr>
            <a:r>
              <a:rPr lang="en-CA" sz="4500" b="1" dirty="0" smtClean="0">
                <a:solidFill>
                  <a:srgbClr val="0F6FC6">
                    <a:lumMod val="50000"/>
                  </a:srgbClr>
                </a:solidFill>
                <a:latin typeface="Century Gothic" panose="020B0502020202020204" pitchFamily="34" charset="0"/>
                <a:ea typeface="ヒラギノ角ゴ Pro W3" pitchFamily="126" charset="-128"/>
              </a:rPr>
              <a:t>Eligible businesses must demonstrate how the project will: </a:t>
            </a:r>
            <a:endParaRPr lang="en-CA" sz="4500" b="1" dirty="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Help increase export capacity;</a:t>
            </a: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Become a first-time exporter;</a:t>
            </a: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Help overcome barriers </a:t>
            </a:r>
            <a:r>
              <a:rPr lang="en-CA" sz="4500" b="1" smtClean="0">
                <a:solidFill>
                  <a:srgbClr val="0F6FC6">
                    <a:lumMod val="50000"/>
                  </a:srgbClr>
                </a:solidFill>
                <a:latin typeface="Century Gothic" panose="020B0502020202020204" pitchFamily="34" charset="0"/>
                <a:ea typeface="ヒラギノ角ゴ Pro W3" pitchFamily="126" charset="-128"/>
              </a:rPr>
              <a:t>to exporting; </a:t>
            </a:r>
            <a:r>
              <a:rPr lang="en-CA" sz="4500" b="1" dirty="0" smtClean="0">
                <a:solidFill>
                  <a:srgbClr val="0F6FC6">
                    <a:lumMod val="50000"/>
                  </a:srgbClr>
                </a:solidFill>
                <a:latin typeface="Century Gothic" panose="020B0502020202020204" pitchFamily="34" charset="0"/>
                <a:ea typeface="ヒラギノ角ゴ Pro W3" pitchFamily="126" charset="-128"/>
              </a:rPr>
              <a:t>or</a:t>
            </a: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Grow current exports.</a:t>
            </a:r>
          </a:p>
          <a:p>
            <a:pPr marL="0" lvl="1" indent="0" defTabSz="457200" eaLnBrk="0" fontAlgn="base" hangingPunct="0">
              <a:spcAft>
                <a:spcPct val="0"/>
              </a:spcAft>
              <a:buClr>
                <a:srgbClr val="0092D2"/>
              </a:buClr>
              <a:buSzTx/>
              <a:buNone/>
            </a:pPr>
            <a:endParaRPr lang="en-CA" sz="4500" b="1" dirty="0" smtClean="0">
              <a:solidFill>
                <a:srgbClr val="0F6FC6">
                  <a:lumMod val="50000"/>
                </a:srgb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sz="4500" b="1" dirty="0" smtClean="0">
                <a:solidFill>
                  <a:srgbClr val="0F6FC6">
                    <a:lumMod val="50000"/>
                  </a:srgbClr>
                </a:solidFill>
                <a:latin typeface="Century Gothic" panose="020B0502020202020204" pitchFamily="34" charset="0"/>
                <a:ea typeface="ヒラギノ角ゴ Pro W3" pitchFamily="126" charset="-128"/>
              </a:rPr>
              <a:t>The project should result in one or more of the following outcomes:</a:t>
            </a:r>
            <a:endParaRPr lang="en-CA" sz="4500" b="1" dirty="0">
              <a:solidFill>
                <a:srgbClr val="0F6FC6">
                  <a:lumMod val="50000"/>
                </a:srgb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Increase in export sales or revenue</a:t>
            </a: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Improved knowledge of export markets</a:t>
            </a: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Increased productivity and competitiveness</a:t>
            </a: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Increased capacity to provide products and/or services to export markets </a:t>
            </a:r>
          </a:p>
          <a:p>
            <a:pPr marL="342900" lvl="1" indent="-342900" defTabSz="457200" eaLnBrk="0" fontAlgn="base" hangingPunct="0">
              <a:spcAft>
                <a:spcPct val="0"/>
              </a:spcAft>
              <a:buClr>
                <a:srgbClr val="0092D2"/>
              </a:buClr>
              <a:buSzTx/>
              <a:buFont typeface="Arial"/>
              <a:buChar char="•"/>
            </a:pPr>
            <a:r>
              <a:rPr lang="en-CA" sz="4500" b="1" dirty="0" smtClean="0">
                <a:solidFill>
                  <a:srgbClr val="0F6FC6">
                    <a:lumMod val="50000"/>
                  </a:srgbClr>
                </a:solidFill>
                <a:latin typeface="Century Gothic" panose="020B0502020202020204" pitchFamily="34" charset="0"/>
                <a:ea typeface="ヒラギノ角ゴ Pro W3" pitchFamily="126" charset="-128"/>
              </a:rPr>
              <a:t>Increased participation in a global value and/or supply chain</a:t>
            </a:r>
          </a:p>
          <a:p>
            <a:pPr marL="342900" lvl="1" indent="-342900" defTabSz="457200" eaLnBrk="0" fontAlgn="base" hangingPunct="0">
              <a:spcAft>
                <a:spcPct val="0"/>
              </a:spcAft>
              <a:buClr>
                <a:srgbClr val="0092D2"/>
              </a:buClr>
              <a:buSzTx/>
              <a:buFont typeface="Arial"/>
              <a:buChar char="•"/>
            </a:pPr>
            <a:endParaRPr lang="en-CA" sz="4500" b="1" dirty="0" smtClean="0">
              <a:solidFill>
                <a:srgbClr val="0F6FC6">
                  <a:lumMod val="50000"/>
                </a:srgb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sz="4500" b="1" dirty="0" smtClean="0">
                <a:solidFill>
                  <a:srgbClr val="0F6FC6">
                    <a:lumMod val="50000"/>
                  </a:srgbClr>
                </a:solidFill>
                <a:latin typeface="Century Gothic" panose="020B0502020202020204" pitchFamily="34" charset="0"/>
                <a:ea typeface="ヒラギノ角ゴ Pro W3" pitchFamily="126" charset="-128"/>
              </a:rPr>
              <a:t>Funding decisions will be based upon the application demonstrating that the above criteria would be met. Project application are subject to a competitive process and not all applications that meet these criteria may be approved.</a:t>
            </a:r>
          </a:p>
          <a:p>
            <a:pPr marL="342900" lvl="1" indent="-342900" defTabSz="457200" eaLnBrk="0" fontAlgn="base" hangingPunct="0">
              <a:spcAft>
                <a:spcPct val="0"/>
              </a:spcAft>
              <a:buClr>
                <a:srgbClr val="0092D2"/>
              </a:buClr>
              <a:buSzTx/>
              <a:buFont typeface="Arial"/>
              <a:buChar char="•"/>
            </a:pPr>
            <a:endParaRPr lang="en-CA" sz="4200" b="1" dirty="0" smtClean="0">
              <a:latin typeface="Century Gothic" panose="020B0502020202020204" pitchFamily="34" charset="0"/>
              <a:cs typeface="Arial" panose="020B0604020202020204" pitchFamily="34" charset="0"/>
            </a:endParaRPr>
          </a:p>
          <a:p>
            <a:pPr marL="0" indent="0">
              <a:buNone/>
            </a:pPr>
            <a:endParaRPr lang="en-CA" sz="20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466633" y="453229"/>
            <a:ext cx="7560840" cy="857250"/>
          </a:xfrm>
          <a:prstGeom prst="rect">
            <a:avLst/>
          </a:prstGeom>
        </p:spPr>
        <p:txBody>
          <a:bodyPr vert="horz" lIns="68580" tIns="34290" rIns="68580" bIns="34290" rtlCol="0" anchor="ctr">
            <a:normAutofit/>
            <a:scene3d>
              <a:camera prst="orthographicFront"/>
              <a:lightRig rig="threePt" dir="t">
                <a:rot lat="0" lon="0" rev="16800000"/>
              </a:lightRig>
            </a:scene3d>
            <a:sp3d>
              <a:bevelT w="38100" h="38100"/>
            </a:sp3d>
          </a:bodyPr>
          <a:lstStyle>
            <a:lvl1pPr algn="ctr" defTabSz="914400" rtl="0" eaLnBrk="1" latinLnBrk="0" hangingPunct="1">
              <a:spcBef>
                <a:spcPct val="0"/>
              </a:spcBef>
              <a:buNone/>
              <a:defRPr sz="4000" kern="1200">
                <a:solidFill>
                  <a:srgbClr val="0059A3"/>
                </a:solidFill>
                <a:latin typeface="Arial" panose="020B0604020202020204" pitchFamily="34" charset="0"/>
                <a:ea typeface="+mj-ea"/>
                <a:cs typeface="Arial" panose="020B0604020202020204" pitchFamily="34" charset="0"/>
              </a:defRPr>
            </a:lvl1pPr>
          </a:lstStyle>
          <a:p>
            <a:pPr lvl="0" algn="l">
              <a:spcBef>
                <a:spcPts val="0"/>
              </a:spcBef>
            </a:pPr>
            <a:r>
              <a:rPr lang="en-CA" sz="3600" b="1" kern="0" dirty="0" smtClean="0">
                <a:solidFill>
                  <a:srgbClr val="0092D2"/>
                </a:solidFill>
                <a:latin typeface="Century Gothic" panose="020B0502020202020204" pitchFamily="34" charset="0"/>
                <a:ea typeface="ヒラギノ角ゴ Pro W3" pitchFamily="127" charset="-128"/>
                <a:cs typeface="+mn-cs"/>
              </a:rPr>
              <a:t>Program Criteria</a:t>
            </a:r>
            <a:r>
              <a:rPr lang="en-CA" b="1" dirty="0" smtClean="0"/>
              <a:t> </a:t>
            </a:r>
            <a:endParaRPr lang="en-CA"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84" y="1392537"/>
            <a:ext cx="8212137"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E0E87C-BA67-4ADB-9ED1-54C60BB1446F}" type="slidenum">
              <a:rPr lang="en-CA" smtClean="0"/>
              <a:t>24</a:t>
            </a:fld>
            <a:endParaRPr lang="en-CA"/>
          </a:p>
        </p:txBody>
      </p:sp>
    </p:spTree>
    <p:extLst>
      <p:ext uri="{BB962C8B-B14F-4D97-AF65-F5344CB8AC3E}">
        <p14:creationId xmlns:p14="http://schemas.microsoft.com/office/powerpoint/2010/main" val="333857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Atlantic Canada Opportunities Agency</a:t>
            </a:r>
            <a:endParaRPr lang="en-CA" dirty="0"/>
          </a:p>
        </p:txBody>
      </p:sp>
      <p:sp>
        <p:nvSpPr>
          <p:cNvPr id="3" name="Content Placeholder 2"/>
          <p:cNvSpPr>
            <a:spLocks noGrp="1"/>
          </p:cNvSpPr>
          <p:nvPr>
            <p:ph idx="1"/>
          </p:nvPr>
        </p:nvSpPr>
        <p:spPr/>
        <p:txBody>
          <a:bodyPr>
            <a:normAutofit/>
          </a:bodyPr>
          <a:lstStyle/>
          <a:p>
            <a:pPr marL="137160" indent="0">
              <a:buNone/>
            </a:pPr>
            <a:endParaRPr lang="en-CA" sz="2000" b="1" dirty="0" smtClean="0">
              <a:latin typeface="Century Gothic" panose="020B0502020202020204" pitchFamily="34" charset="0"/>
            </a:endParaRPr>
          </a:p>
          <a:p>
            <a:pPr marL="137160" indent="0">
              <a:buNone/>
            </a:pPr>
            <a:r>
              <a:rPr lang="en-CA" sz="2400" b="1" dirty="0" smtClean="0">
                <a:solidFill>
                  <a:schemeClr val="accent1">
                    <a:lumMod val="50000"/>
                  </a:schemeClr>
                </a:solidFill>
                <a:latin typeface="Century Gothic" panose="020B0502020202020204" pitchFamily="34" charset="0"/>
              </a:rPr>
              <a:t>Export Support</a:t>
            </a:r>
          </a:p>
          <a:p>
            <a:pPr marL="137160" indent="0">
              <a:buNone/>
            </a:pPr>
            <a:r>
              <a:rPr lang="en-CA" sz="2000" b="1" dirty="0" smtClean="0">
                <a:solidFill>
                  <a:schemeClr val="accent1">
                    <a:lumMod val="50000"/>
                  </a:schemeClr>
                </a:solidFill>
                <a:latin typeface="Century Gothic" panose="020B0502020202020204" pitchFamily="34" charset="0"/>
              </a:rPr>
              <a:t>ACOA’s Business Development Program</a:t>
            </a:r>
          </a:p>
          <a:p>
            <a:pPr marL="137160" indent="0">
              <a:buNone/>
            </a:pPr>
            <a:endParaRPr lang="en-CA" sz="2000" b="1" dirty="0">
              <a:latin typeface="Century Gothic" panose="020B0502020202020204" pitchFamily="34" charset="0"/>
            </a:endParaRPr>
          </a:p>
          <a:p>
            <a:pPr marL="608076" lvl="2" indent="-342900" defTabSz="457200" eaLnBrk="0" fontAlgn="base" hangingPunct="0">
              <a:spcAft>
                <a:spcPct val="0"/>
              </a:spcAft>
              <a:buClr>
                <a:srgbClr val="0092D2"/>
              </a:buClr>
              <a:buSzTx/>
              <a:buFont typeface="Arial"/>
              <a:buChar char="•"/>
            </a:pPr>
            <a:endParaRPr lang="en-CA" sz="1800" dirty="0" smtClean="0">
              <a:solidFill>
                <a:prstClr val="black">
                  <a:lumMod val="75000"/>
                  <a:lumOff val="25000"/>
                </a:prstClr>
              </a:solidFill>
              <a:latin typeface="Century Gothic" panose="020B0502020202020204" pitchFamily="34" charset="0"/>
              <a:ea typeface="ヒラギノ角ゴ Pro W3" pitchFamily="126" charset="-128"/>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25</a:t>
            </a:fld>
            <a:endParaRPr lang="en-CA"/>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 y="1340768"/>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065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International Trade Shows</a:t>
            </a:r>
            <a:endParaRPr lang="en-CA" dirty="0"/>
          </a:p>
        </p:txBody>
      </p:sp>
      <p:sp>
        <p:nvSpPr>
          <p:cNvPr id="3" name="Content Placeholder 2"/>
          <p:cNvSpPr>
            <a:spLocks noGrp="1"/>
          </p:cNvSpPr>
          <p:nvPr>
            <p:ph idx="1"/>
          </p:nvPr>
        </p:nvSpPr>
        <p:spPr>
          <a:xfrm>
            <a:off x="463519" y="1844824"/>
            <a:ext cx="8229600" cy="3556992"/>
          </a:xfrm>
        </p:spPr>
        <p:txBody>
          <a:bodyPr/>
          <a:lstStyle/>
          <a:p>
            <a:pPr marL="0" lvl="1" indent="0" defTabSz="457200" eaLnBrk="0" fontAlgn="base" hangingPunct="0">
              <a:spcAft>
                <a:spcPct val="0"/>
              </a:spcAft>
              <a:buClr>
                <a:srgbClr val="0092D2"/>
              </a:buClr>
              <a:buSzTx/>
              <a:buNone/>
            </a:pPr>
            <a:r>
              <a:rPr lang="en-CA" b="1" dirty="0" smtClean="0">
                <a:solidFill>
                  <a:schemeClr val="accent1">
                    <a:lumMod val="50000"/>
                  </a:schemeClr>
                </a:solidFill>
                <a:latin typeface="Century Gothic" panose="020B0502020202020204" pitchFamily="34" charset="0"/>
                <a:ea typeface="ヒラギノ角ゴ Pro W3" pitchFamily="126" charset="-128"/>
              </a:rPr>
              <a:t>Aerospace </a:t>
            </a:r>
            <a:endParaRPr lang="en-CA" b="1" dirty="0">
              <a:solidFill>
                <a:schemeClr val="accent1">
                  <a:lumMod val="50000"/>
                </a:scheme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Farnborough Air Show – England – July 11-17, 2016 </a:t>
            </a: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Paris Air Show – June 2017</a:t>
            </a:r>
          </a:p>
          <a:p>
            <a:pPr marL="342900" lvl="1" indent="-342900" defTabSz="457200" eaLnBrk="0" fontAlgn="base" hangingPunct="0">
              <a:spcAft>
                <a:spcPct val="0"/>
              </a:spcAft>
              <a:buClr>
                <a:srgbClr val="0092D2"/>
              </a:buClr>
              <a:buSzTx/>
              <a:buFont typeface="Arial"/>
              <a:buChar char="•"/>
            </a:pPr>
            <a:endParaRPr lang="en-CA" sz="2000" b="1" dirty="0">
              <a:solidFill>
                <a:schemeClr val="accent1">
                  <a:lumMod val="50000"/>
                </a:scheme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b="1" dirty="0" smtClean="0">
                <a:solidFill>
                  <a:schemeClr val="accent1">
                    <a:lumMod val="50000"/>
                  </a:schemeClr>
                </a:solidFill>
                <a:latin typeface="Century Gothic" panose="020B0502020202020204" pitchFamily="34" charset="0"/>
                <a:ea typeface="ヒラギノ角ゴ Pro W3" pitchFamily="126" charset="-128"/>
              </a:rPr>
              <a:t>Land and Marine</a:t>
            </a:r>
            <a:endParaRPr lang="en-CA" b="1" dirty="0">
              <a:solidFill>
                <a:schemeClr val="accent1">
                  <a:lumMod val="50000"/>
                </a:scheme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DSEI-London – September 2017</a:t>
            </a:r>
          </a:p>
          <a:p>
            <a:pPr marL="342900" lvl="1" indent="-342900" defTabSz="457200" eaLnBrk="0" fontAlgn="base" hangingPunct="0">
              <a:spcAft>
                <a:spcPct val="0"/>
              </a:spcAft>
              <a:buClr>
                <a:srgbClr val="0092D2"/>
              </a:buClr>
              <a:buSzTx/>
              <a:buFont typeface="Arial"/>
              <a:buChar char="•"/>
            </a:pPr>
            <a:r>
              <a:rPr lang="en-CA" sz="2000" b="1" dirty="0" err="1" smtClean="0">
                <a:solidFill>
                  <a:schemeClr val="accent1">
                    <a:lumMod val="50000"/>
                  </a:schemeClr>
                </a:solidFill>
                <a:latin typeface="Century Gothic" panose="020B0502020202020204" pitchFamily="34" charset="0"/>
                <a:ea typeface="ヒラギノ角ゴ Pro W3" pitchFamily="126" charset="-128"/>
              </a:rPr>
              <a:t>Eurosatory</a:t>
            </a:r>
            <a:r>
              <a:rPr lang="en-CA" sz="2000" b="1" dirty="0" smtClean="0">
                <a:solidFill>
                  <a:schemeClr val="accent1">
                    <a:lumMod val="50000"/>
                  </a:schemeClr>
                </a:solidFill>
                <a:latin typeface="Century Gothic" panose="020B0502020202020204" pitchFamily="34" charset="0"/>
                <a:ea typeface="ヒラギノ角ゴ Pro W3" pitchFamily="126" charset="-128"/>
              </a:rPr>
              <a:t> – Paris – June 13-17, 2016 </a:t>
            </a:r>
          </a:p>
        </p:txBody>
      </p:sp>
      <p:sp>
        <p:nvSpPr>
          <p:cNvPr id="4" name="Slide Number Placeholder 3"/>
          <p:cNvSpPr>
            <a:spLocks noGrp="1"/>
          </p:cNvSpPr>
          <p:nvPr>
            <p:ph type="sldNum" sz="quarter" idx="12"/>
          </p:nvPr>
        </p:nvSpPr>
        <p:spPr/>
        <p:txBody>
          <a:bodyPr/>
          <a:lstStyle/>
          <a:p>
            <a:fld id="{DCE0E87C-BA67-4ADB-9ED1-54C60BB1446F}" type="slidenum">
              <a:rPr lang="en-CA" smtClean="0"/>
              <a:t>26</a:t>
            </a:fld>
            <a:endParaRPr lang="en-C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82" y="1340768"/>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839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3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CA" altLang="en-US" sz="4000" kern="0" dirty="0" smtClean="0">
                <a:ln>
                  <a:noFill/>
                </a:ln>
                <a:solidFill>
                  <a:srgbClr val="0092D2"/>
                </a:solidFill>
                <a:effectLst/>
                <a:latin typeface="Century Gothic" panose="020B0502020202020204" pitchFamily="34" charset="0"/>
                <a:ea typeface="ヒラギノ角ゴ Pro W3" pitchFamily="127" charset="-128"/>
              </a:rPr>
              <a:t>The IRB Policy Encouraging </a:t>
            </a:r>
            <a:r>
              <a:rPr lang="en-CA" altLang="en-US" sz="4000" kern="0" dirty="0">
                <a:ln>
                  <a:noFill/>
                </a:ln>
                <a:solidFill>
                  <a:srgbClr val="0092D2"/>
                </a:solidFill>
                <a:effectLst/>
                <a:latin typeface="Century Gothic" panose="020B0502020202020204" pitchFamily="34" charset="0"/>
                <a:ea typeface="ヒラギノ角ゴ Pro W3" pitchFamily="127" charset="-128"/>
              </a:rPr>
              <a:t>Exports</a:t>
            </a:r>
            <a:endParaRPr lang="en-CA" sz="4000" dirty="0">
              <a:latin typeface="Century Gothic" panose="020B0502020202020204" pitchFamily="34" charset="0"/>
            </a:endParaRPr>
          </a:p>
        </p:txBody>
      </p:sp>
      <p:sp>
        <p:nvSpPr>
          <p:cNvPr id="4" name="Rectangle 3"/>
          <p:cNvSpPr/>
          <p:nvPr/>
        </p:nvSpPr>
        <p:spPr>
          <a:xfrm>
            <a:off x="447711" y="1566122"/>
            <a:ext cx="3024336" cy="1077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606046" y="1708616"/>
            <a:ext cx="2736304" cy="792088"/>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47675" y="1844824"/>
            <a:ext cx="8229600" cy="3816424"/>
          </a:xfrm>
        </p:spPr>
        <p:txBody>
          <a:bodyPr/>
          <a:lstStyle/>
          <a:p>
            <a:pPr marL="0" lvl="1" indent="0" defTabSz="457200" eaLnBrk="0" fontAlgn="base" hangingPunct="0">
              <a:spcAft>
                <a:spcPct val="0"/>
              </a:spcAft>
              <a:buClr>
                <a:srgbClr val="0092D2"/>
              </a:buClr>
              <a:buSzTx/>
              <a:buNone/>
            </a:pPr>
            <a:r>
              <a:rPr lang="en-CA" b="1" dirty="0" smtClean="0">
                <a:solidFill>
                  <a:schemeClr val="bg1"/>
                </a:solidFill>
                <a:latin typeface="Century Gothic" panose="020B0502020202020204" pitchFamily="34" charset="0"/>
                <a:ea typeface="ヒラギノ角ゴ Pro W3" pitchFamily="126" charset="-128"/>
              </a:rPr>
              <a:t>   Heroux-Devtek</a:t>
            </a:r>
            <a:endParaRPr lang="en-CA" b="1" dirty="0">
              <a:solidFill>
                <a:schemeClr val="bg1"/>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endParaRPr lang="en-CA" b="1" dirty="0">
              <a:solidFill>
                <a:schemeClr val="accent1">
                  <a:lumMod val="50000"/>
                </a:scheme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Manufactured and assembled the landing gear for 17 Hercules aircraft (C130Js) that were sold to Canada.</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Lockheed Martin also issued Heroux-Devtek a contract to manufacture this landing gear for Lockheed Martin C130J customers around the world.  </a:t>
            </a:r>
          </a:p>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68760"/>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DCE0E87C-BA67-4ADB-9ED1-54C60BB1446F}" type="slidenum">
              <a:rPr lang="en-CA" smtClean="0"/>
              <a:t>3</a:t>
            </a:fld>
            <a:endParaRPr lang="en-CA"/>
          </a:p>
        </p:txBody>
      </p:sp>
    </p:spTree>
    <p:extLst>
      <p:ext uri="{BB962C8B-B14F-4D97-AF65-F5344CB8AC3E}">
        <p14:creationId xmlns:p14="http://schemas.microsoft.com/office/powerpoint/2010/main" val="236231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Support for Exports</a:t>
            </a:r>
            <a:endParaRPr lang="en-CA" sz="3600" dirty="0"/>
          </a:p>
        </p:txBody>
      </p:sp>
      <p:sp>
        <p:nvSpPr>
          <p:cNvPr id="3" name="Content Placeholder 2"/>
          <p:cNvSpPr>
            <a:spLocks noGrp="1"/>
          </p:cNvSpPr>
          <p:nvPr>
            <p:ph idx="1"/>
          </p:nvPr>
        </p:nvSpPr>
        <p:spPr>
          <a:xfrm>
            <a:off x="447675" y="2060848"/>
            <a:ext cx="8229600" cy="3024336"/>
          </a:xfrm>
        </p:spPr>
        <p:txBody>
          <a:bodyPr/>
          <a:lstStyle/>
          <a:p>
            <a:pPr marL="342900" lvl="0" indent="-342900" defTabSz="457200" eaLnBrk="0" fontAlgn="base" hangingPunct="0">
              <a:spcAft>
                <a:spcPct val="0"/>
              </a:spcAft>
              <a:buClr>
                <a:srgbClr val="0092D2"/>
              </a:buClr>
              <a:buSzTx/>
              <a:buFont typeface="Arial"/>
              <a:buChar char="•"/>
            </a:pPr>
            <a:r>
              <a:rPr lang="en-US" sz="2000" b="1" dirty="0">
                <a:solidFill>
                  <a:schemeClr val="accent1">
                    <a:lumMod val="50000"/>
                  </a:schemeClr>
                </a:solidFill>
                <a:latin typeface="Century Gothic" pitchFamily="34" charset="0"/>
                <a:ea typeface="ヒラギノ角ゴ Pro W3" pitchFamily="126" charset="-128"/>
              </a:rPr>
              <a:t>Global Affairs Canada</a:t>
            </a:r>
          </a:p>
          <a:p>
            <a:pPr marL="342900" lvl="0" indent="-342900" defTabSz="457200" eaLnBrk="0" fontAlgn="base" hangingPunct="0">
              <a:spcAft>
                <a:spcPct val="0"/>
              </a:spcAft>
              <a:buClr>
                <a:srgbClr val="0092D2"/>
              </a:buClr>
              <a:buSzTx/>
              <a:buFont typeface="Arial"/>
              <a:buChar char="•"/>
            </a:pPr>
            <a:endParaRPr lang="en-US" sz="2000" b="1" dirty="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r>
              <a:rPr lang="en-US" sz="2000" b="1" dirty="0">
                <a:solidFill>
                  <a:schemeClr val="accent1">
                    <a:lumMod val="50000"/>
                  </a:schemeClr>
                </a:solidFill>
                <a:latin typeface="Century Gothic" pitchFamily="34" charset="0"/>
                <a:ea typeface="ヒラギノ角ゴ Pro W3" pitchFamily="126" charset="-128"/>
              </a:rPr>
              <a:t>Export Development Canada</a:t>
            </a:r>
          </a:p>
          <a:p>
            <a:pPr marL="342900" lvl="0" indent="-342900" defTabSz="457200" eaLnBrk="0" fontAlgn="base" hangingPunct="0">
              <a:spcAft>
                <a:spcPct val="0"/>
              </a:spcAft>
              <a:buClr>
                <a:srgbClr val="0092D2"/>
              </a:buClr>
              <a:buSzTx/>
              <a:buFont typeface="Arial"/>
              <a:buChar char="•"/>
            </a:pPr>
            <a:endParaRPr lang="en-US" sz="2000" b="1" dirty="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r>
              <a:rPr lang="en-US" sz="2000" b="1" dirty="0">
                <a:solidFill>
                  <a:schemeClr val="accent1">
                    <a:lumMod val="50000"/>
                  </a:schemeClr>
                </a:solidFill>
                <a:latin typeface="Century Gothic" pitchFamily="34" charset="0"/>
                <a:ea typeface="ヒラギノ角ゴ Pro W3" pitchFamily="126" charset="-128"/>
              </a:rPr>
              <a:t>Canadian Commercial Corporation</a:t>
            </a:r>
          </a:p>
          <a:p>
            <a:pPr marL="342900" lvl="0" indent="-342900" defTabSz="457200" eaLnBrk="0" fontAlgn="base" hangingPunct="0">
              <a:spcAft>
                <a:spcPct val="0"/>
              </a:spcAft>
              <a:buClr>
                <a:srgbClr val="0092D2"/>
              </a:buClr>
              <a:buSzTx/>
              <a:buFont typeface="Arial"/>
              <a:buChar char="•"/>
            </a:pPr>
            <a:endParaRPr lang="en-US" sz="2000" b="1" dirty="0">
              <a:solidFill>
                <a:schemeClr val="accent1">
                  <a:lumMod val="50000"/>
                </a:schemeClr>
              </a:solidFill>
              <a:latin typeface="Century Gothic" pitchFamily="34" charset="0"/>
              <a:ea typeface="ヒラギノ角ゴ Pro W3" pitchFamily="126" charset="-128"/>
            </a:endParaRPr>
          </a:p>
          <a:p>
            <a:pPr marL="342900" lvl="0" indent="-342900" defTabSz="457200" eaLnBrk="0" fontAlgn="base" hangingPunct="0">
              <a:spcAft>
                <a:spcPct val="0"/>
              </a:spcAft>
              <a:buClr>
                <a:srgbClr val="0092D2"/>
              </a:buClr>
              <a:buSzTx/>
              <a:buFont typeface="Arial"/>
              <a:buChar char="•"/>
            </a:pPr>
            <a:r>
              <a:rPr lang="en-US" sz="2000" b="1" dirty="0">
                <a:solidFill>
                  <a:schemeClr val="accent1">
                    <a:lumMod val="50000"/>
                  </a:schemeClr>
                </a:solidFill>
                <a:latin typeface="Century Gothic" pitchFamily="34" charset="0"/>
                <a:ea typeface="ヒラギノ角ゴ Pro W3" pitchFamily="126" charset="-128"/>
              </a:rPr>
              <a:t>Province of Nova Scotia</a:t>
            </a:r>
            <a:endParaRPr lang="en-CA" sz="2000" b="1" dirty="0">
              <a:solidFill>
                <a:schemeClr val="accent1">
                  <a:lumMod val="50000"/>
                </a:schemeClr>
              </a:solidFill>
              <a:latin typeface="Century Gothic" pitchFamily="34" charset="0"/>
              <a:ea typeface="ヒラギノ角ゴ Pro W3" pitchFamily="126" charset="-128"/>
            </a:endParaRPr>
          </a:p>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229753"/>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CE0E87C-BA67-4ADB-9ED1-54C60BB1446F}" type="slidenum">
              <a:rPr lang="en-CA" smtClean="0"/>
              <a:t>4</a:t>
            </a:fld>
            <a:endParaRPr lang="en-CA"/>
          </a:p>
        </p:txBody>
      </p:sp>
    </p:spTree>
    <p:extLst>
      <p:ext uri="{BB962C8B-B14F-4D97-AF65-F5344CB8AC3E}">
        <p14:creationId xmlns:p14="http://schemas.microsoft.com/office/powerpoint/2010/main" val="489612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Canadian Export Agencies</a:t>
            </a:r>
            <a:endParaRPr lang="en-CA"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35" y="1523047"/>
            <a:ext cx="8129139" cy="86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67819"/>
            <a:ext cx="548977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36" y="4437112"/>
            <a:ext cx="812913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581128"/>
            <a:ext cx="612068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1574" y="1658949"/>
            <a:ext cx="8820472" cy="4996267"/>
          </a:xfrm>
        </p:spPr>
        <p:txBody>
          <a:bodyPr/>
          <a:lstStyle/>
          <a:p>
            <a:pPr marL="0" lvl="0" indent="0" defTabSz="457200" eaLnBrk="0" fontAlgn="base" hangingPunct="0">
              <a:spcAft>
                <a:spcPct val="0"/>
              </a:spcAft>
              <a:buClr>
                <a:srgbClr val="0092D2"/>
              </a:buClr>
              <a:buSzTx/>
              <a:buNone/>
            </a:pPr>
            <a:r>
              <a:rPr lang="en-CA" sz="2400" b="1" dirty="0" smtClean="0">
                <a:solidFill>
                  <a:schemeClr val="bg1"/>
                </a:solidFill>
                <a:latin typeface="Century Gothic" panose="020B0502020202020204" pitchFamily="34" charset="0"/>
                <a:ea typeface="ヒラギノ角ゴ Pro W3" pitchFamily="126" charset="-128"/>
              </a:rPr>
              <a:t>        Export </a:t>
            </a:r>
            <a:r>
              <a:rPr lang="en-CA" sz="2400" b="1" dirty="0">
                <a:solidFill>
                  <a:schemeClr val="bg1"/>
                </a:solidFill>
                <a:latin typeface="Century Gothic" panose="020B0502020202020204" pitchFamily="34" charset="0"/>
                <a:ea typeface="ヒラギノ角ゴ Pro W3" pitchFamily="126" charset="-128"/>
              </a:rPr>
              <a:t>Development Canada (EDC): </a:t>
            </a:r>
            <a:endParaRPr lang="en-CA" sz="2400" b="1" dirty="0" smtClean="0">
              <a:solidFill>
                <a:schemeClr val="bg1"/>
              </a:solidFill>
              <a:latin typeface="Century Gothic" panose="020B0502020202020204" pitchFamily="34" charset="0"/>
              <a:ea typeface="ヒラギノ角ゴ Pro W3" pitchFamily="126" charset="-128"/>
            </a:endParaRPr>
          </a:p>
          <a:p>
            <a:pPr marL="0" lvl="0" indent="0" defTabSz="457200" eaLnBrk="0" fontAlgn="base" hangingPunct="0">
              <a:spcAft>
                <a:spcPct val="0"/>
              </a:spcAft>
              <a:buClr>
                <a:srgbClr val="0092D2"/>
              </a:buClr>
              <a:buSzTx/>
              <a:buNone/>
            </a:pPr>
            <a:endParaRPr lang="en-CA" sz="2400" b="1" dirty="0">
              <a:solidFill>
                <a:schemeClr val="bg1"/>
              </a:solidFill>
              <a:latin typeface="Century Gothic" panose="020B0502020202020204" pitchFamily="34" charset="0"/>
              <a:ea typeface="ヒラギノ角ゴ Pro W3" pitchFamily="126" charset="-128"/>
            </a:endParaRPr>
          </a:p>
          <a:p>
            <a:pPr marL="742950" lvl="1" indent="-28575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Canada’s export credit agency.</a:t>
            </a:r>
          </a:p>
          <a:p>
            <a:pPr marL="742950" lvl="1" indent="-28575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Supports and develops Canada’s export trade by helping Canadian companies respond to international business opportunities.</a:t>
            </a:r>
          </a:p>
          <a:p>
            <a:pPr marL="742950" lvl="1" indent="-28575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Provides insurance and financing for Canadian companies.</a:t>
            </a:r>
          </a:p>
          <a:p>
            <a:pPr marL="0" lvl="0" indent="0" defTabSz="457200" eaLnBrk="0" fontAlgn="base" hangingPunct="0">
              <a:spcAft>
                <a:spcPct val="0"/>
              </a:spcAft>
              <a:buClr>
                <a:srgbClr val="0092D2"/>
              </a:buClr>
              <a:buSzTx/>
              <a:buNone/>
            </a:pPr>
            <a:endParaRPr lang="en-CA" sz="2000" u="sng" dirty="0">
              <a:solidFill>
                <a:srgbClr val="595959"/>
              </a:solidFill>
              <a:latin typeface="Century Gothic" panose="020B0502020202020204" pitchFamily="34" charset="0"/>
              <a:ea typeface="ヒラギノ角ゴ Pro W3" pitchFamily="126" charset="-128"/>
            </a:endParaRPr>
          </a:p>
          <a:p>
            <a:pPr marL="0" lvl="0" indent="0" defTabSz="457200" eaLnBrk="0" fontAlgn="base" hangingPunct="0">
              <a:spcAft>
                <a:spcPct val="0"/>
              </a:spcAft>
              <a:buClr>
                <a:srgbClr val="0092D2"/>
              </a:buClr>
              <a:buSzTx/>
              <a:buNone/>
            </a:pPr>
            <a:r>
              <a:rPr lang="en-CA" sz="2400" b="1" dirty="0" smtClean="0">
                <a:solidFill>
                  <a:schemeClr val="bg1"/>
                </a:solidFill>
                <a:latin typeface="Century Gothic" panose="020B0502020202020204" pitchFamily="34" charset="0"/>
                <a:ea typeface="ヒラギノ角ゴ Pro W3" pitchFamily="126" charset="-128"/>
              </a:rPr>
              <a:t>        </a:t>
            </a:r>
            <a:r>
              <a:rPr lang="en-CA" sz="2250" b="1" dirty="0" smtClean="0">
                <a:solidFill>
                  <a:schemeClr val="bg1"/>
                </a:solidFill>
                <a:latin typeface="Century Gothic" panose="020B0502020202020204" pitchFamily="34" charset="0"/>
                <a:ea typeface="ヒラギノ角ゴ Pro W3" pitchFamily="126" charset="-128"/>
              </a:rPr>
              <a:t>Canadian </a:t>
            </a:r>
            <a:r>
              <a:rPr lang="en-CA" sz="2250" b="1" dirty="0">
                <a:solidFill>
                  <a:schemeClr val="bg1"/>
                </a:solidFill>
                <a:latin typeface="Century Gothic" panose="020B0502020202020204" pitchFamily="34" charset="0"/>
                <a:ea typeface="ヒラギノ角ゴ Pro W3" pitchFamily="126" charset="-128"/>
              </a:rPr>
              <a:t>Commercial Corporation (CCC):</a:t>
            </a:r>
            <a:r>
              <a:rPr lang="en-CA" sz="2300" b="1" dirty="0">
                <a:solidFill>
                  <a:schemeClr val="bg1"/>
                </a:solidFill>
                <a:latin typeface="Century Gothic" panose="020B0502020202020204" pitchFamily="34" charset="0"/>
                <a:ea typeface="ヒラギノ角ゴ Pro W3" pitchFamily="126" charset="-128"/>
              </a:rPr>
              <a:t> </a:t>
            </a:r>
            <a:endParaRPr lang="en-CA" sz="2300" b="1" dirty="0" smtClean="0">
              <a:solidFill>
                <a:schemeClr val="bg1"/>
              </a:solidFill>
              <a:latin typeface="Century Gothic" panose="020B0502020202020204" pitchFamily="34" charset="0"/>
              <a:ea typeface="ヒラギノ角ゴ Pro W3" pitchFamily="126" charset="-128"/>
            </a:endParaRPr>
          </a:p>
          <a:p>
            <a:pPr marL="0" lvl="0" indent="0" defTabSz="457200" eaLnBrk="0" fontAlgn="base" hangingPunct="0">
              <a:spcAft>
                <a:spcPct val="0"/>
              </a:spcAft>
              <a:buClr>
                <a:srgbClr val="0092D2"/>
              </a:buClr>
              <a:buSzTx/>
              <a:buNone/>
            </a:pPr>
            <a:endParaRPr lang="en-CA" sz="2400" b="1" dirty="0">
              <a:solidFill>
                <a:schemeClr val="bg1"/>
              </a:solidFill>
              <a:latin typeface="Century Gothic" panose="020B0502020202020204" pitchFamily="34" charset="0"/>
              <a:ea typeface="ヒラギノ角ゴ Pro W3" pitchFamily="126" charset="-128"/>
            </a:endParaRPr>
          </a:p>
          <a:p>
            <a:pPr marL="742950" lvl="1" indent="-28575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Supports trade for Canada by helping Canadian exporters access foreign government procurement markets through government-to-government contracting.</a:t>
            </a:r>
            <a:endParaRPr lang="en-CA" sz="2000" b="1" u="sng" dirty="0">
              <a:solidFill>
                <a:schemeClr val="accent1">
                  <a:lumMod val="50000"/>
                </a:schemeClr>
              </a:solidFill>
              <a:latin typeface="Century Gothic" panose="020B0502020202020204" pitchFamily="34" charset="0"/>
              <a:ea typeface="ヒラギノ角ゴ Pro W3" pitchFamily="126" charset="-128"/>
            </a:endParaRPr>
          </a:p>
          <a:p>
            <a:endParaRPr lang="en-CA" dirty="0"/>
          </a:p>
        </p:txBody>
      </p:sp>
      <p:sp>
        <p:nvSpPr>
          <p:cNvPr id="4" name="Slide Number Placeholder 3"/>
          <p:cNvSpPr>
            <a:spLocks noGrp="1"/>
          </p:cNvSpPr>
          <p:nvPr>
            <p:ph type="sldNum" sz="quarter" idx="12"/>
          </p:nvPr>
        </p:nvSpPr>
        <p:spPr/>
        <p:txBody>
          <a:bodyPr/>
          <a:lstStyle/>
          <a:p>
            <a:fld id="{DCE0E87C-BA67-4ADB-9ED1-54C60BB1446F}" type="slidenum">
              <a:rPr lang="en-CA" smtClean="0"/>
              <a:t>5</a:t>
            </a:fld>
            <a:endParaRPr lang="en-CA"/>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1268760"/>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harknesd\Desktop\Export_Development_Canada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569854"/>
            <a:ext cx="1698383" cy="7719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arknesd\Desktop\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4437112"/>
            <a:ext cx="1875449" cy="80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7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Global Affairs Canada</a:t>
            </a:r>
            <a:endParaRPr lang="en-CA" dirty="0"/>
          </a:p>
        </p:txBody>
      </p:sp>
      <p:sp>
        <p:nvSpPr>
          <p:cNvPr id="3" name="Content Placeholder 2"/>
          <p:cNvSpPr>
            <a:spLocks noGrp="1"/>
          </p:cNvSpPr>
          <p:nvPr>
            <p:ph idx="1"/>
          </p:nvPr>
        </p:nvSpPr>
        <p:spPr>
          <a:xfrm>
            <a:off x="421122" y="1844824"/>
            <a:ext cx="8229600" cy="4709160"/>
          </a:xfrm>
        </p:spPr>
        <p:txBody>
          <a:bodyPr/>
          <a:lstStyle/>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Represents Canada around the world through: </a:t>
            </a:r>
          </a:p>
          <a:p>
            <a:pPr marL="608076" lvl="2"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e</a:t>
            </a:r>
            <a:r>
              <a:rPr lang="en-CA" sz="2000" b="1" dirty="0" smtClean="0">
                <a:solidFill>
                  <a:schemeClr val="accent1">
                    <a:lumMod val="50000"/>
                  </a:schemeClr>
                </a:solidFill>
                <a:latin typeface="Century Gothic" panose="020B0502020202020204" pitchFamily="34" charset="0"/>
                <a:ea typeface="ヒラギノ角ゴ Pro W3" pitchFamily="126" charset="-128"/>
              </a:rPr>
              <a:t>mbassies, consulates and trade </a:t>
            </a:r>
            <a:r>
              <a:rPr lang="en-CA" sz="2000" b="1" dirty="0" smtClean="0">
                <a:solidFill>
                  <a:schemeClr val="accent1">
                    <a:lumMod val="50000"/>
                  </a:schemeClr>
                </a:solidFill>
                <a:latin typeface="Century Gothic" panose="020B0502020202020204" pitchFamily="34" charset="0"/>
                <a:ea typeface="ヒラギノ角ゴ Pro W3" pitchFamily="126" charset="-128"/>
              </a:rPr>
              <a:t>offices;</a:t>
            </a:r>
            <a:endParaRPr lang="en-CA" sz="2000" b="1" dirty="0" smtClean="0">
              <a:solidFill>
                <a:schemeClr val="accent1">
                  <a:lumMod val="50000"/>
                </a:schemeClr>
              </a:solidFill>
              <a:latin typeface="Century Gothic" panose="020B0502020202020204" pitchFamily="34" charset="0"/>
              <a:ea typeface="ヒラギノ角ゴ Pro W3" pitchFamily="126" charset="-128"/>
            </a:endParaRPr>
          </a:p>
          <a:p>
            <a:pPr marL="608076" lvl="2"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p</a:t>
            </a:r>
            <a:r>
              <a:rPr lang="en-CA" sz="2000" b="1" dirty="0" smtClean="0">
                <a:solidFill>
                  <a:schemeClr val="accent1">
                    <a:lumMod val="50000"/>
                  </a:schemeClr>
                </a:solidFill>
                <a:latin typeface="Century Gothic" panose="020B0502020202020204" pitchFamily="34" charset="0"/>
                <a:ea typeface="ヒラギノ角ゴ Pro W3" pitchFamily="126" charset="-128"/>
              </a:rPr>
              <a:t>articipation in multilateral </a:t>
            </a:r>
            <a:r>
              <a:rPr lang="en-CA" sz="2000" b="1" dirty="0" smtClean="0">
                <a:solidFill>
                  <a:schemeClr val="accent1">
                    <a:lumMod val="50000"/>
                  </a:schemeClr>
                </a:solidFill>
                <a:latin typeface="Century Gothic" panose="020B0502020202020204" pitchFamily="34" charset="0"/>
                <a:ea typeface="ヒラギノ角ゴ Pro W3" pitchFamily="126" charset="-128"/>
              </a:rPr>
              <a:t>institutions; </a:t>
            </a:r>
            <a:r>
              <a:rPr lang="en-CA" sz="2000" b="1" dirty="0" smtClean="0">
                <a:solidFill>
                  <a:schemeClr val="accent1">
                    <a:lumMod val="50000"/>
                  </a:schemeClr>
                </a:solidFill>
                <a:latin typeface="Century Gothic" panose="020B0502020202020204" pitchFamily="34" charset="0"/>
                <a:ea typeface="ヒラギノ角ゴ Pro W3" pitchFamily="126" charset="-128"/>
              </a:rPr>
              <a:t>and</a:t>
            </a:r>
          </a:p>
          <a:p>
            <a:pPr marL="608076" lvl="2"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i</a:t>
            </a:r>
            <a:r>
              <a:rPr lang="en-CA" sz="2000" b="1" dirty="0" smtClean="0">
                <a:solidFill>
                  <a:schemeClr val="accent1">
                    <a:lumMod val="50000"/>
                  </a:schemeClr>
                </a:solidFill>
                <a:latin typeface="Century Gothic" panose="020B0502020202020204" pitchFamily="34" charset="0"/>
                <a:ea typeface="ヒラギノ角ゴ Pro W3" pitchFamily="126" charset="-128"/>
              </a:rPr>
              <a:t>nternational treaties and </a:t>
            </a:r>
            <a:r>
              <a:rPr lang="en-CA" sz="2000" b="1" dirty="0" smtClean="0">
                <a:solidFill>
                  <a:schemeClr val="accent1">
                    <a:lumMod val="50000"/>
                  </a:schemeClr>
                </a:solidFill>
                <a:latin typeface="Century Gothic" panose="020B0502020202020204" pitchFamily="34" charset="0"/>
                <a:ea typeface="ヒラギノ角ゴ Pro W3" pitchFamily="126" charset="-128"/>
              </a:rPr>
              <a:t>arrangements.</a:t>
            </a:r>
            <a:endParaRPr lang="en-CA" sz="2000" b="1" dirty="0" smtClean="0">
              <a:solidFill>
                <a:schemeClr val="accent1">
                  <a:lumMod val="50000"/>
                </a:schemeClr>
              </a:solidFill>
              <a:latin typeface="Century Gothic" panose="020B0502020202020204" pitchFamily="34" charset="0"/>
              <a:ea typeface="ヒラギノ角ゴ Pro W3" pitchFamily="126" charset="-128"/>
            </a:endParaRPr>
          </a:p>
          <a:p>
            <a:pPr marL="608076" lvl="2" indent="-342900" defTabSz="457200" eaLnBrk="0" fontAlgn="base" hangingPunct="0">
              <a:spcAft>
                <a:spcPct val="0"/>
              </a:spcAft>
              <a:buClr>
                <a:srgbClr val="0092D2"/>
              </a:buClr>
              <a:buSzTx/>
              <a:buFont typeface="Arial"/>
              <a:buChar char="•"/>
            </a:pPr>
            <a:endParaRPr lang="en-CA" sz="1800" b="1" dirty="0">
              <a:solidFill>
                <a:schemeClr val="accent1">
                  <a:lumMod val="50000"/>
                </a:scheme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Canada has diplomatic and consular offices in over 270 locations in 180 countries. </a:t>
            </a:r>
            <a:endParaRPr lang="en-CA"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6</a:t>
            </a:fld>
            <a:endParaRPr lang="en-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27" y="1268760"/>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51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The Canadian Trade Commissioner Service (TCS)</a:t>
            </a:r>
            <a:endParaRPr lang="en-CA" dirty="0"/>
          </a:p>
        </p:txBody>
      </p:sp>
      <p:sp>
        <p:nvSpPr>
          <p:cNvPr id="3" name="Content Placeholder 2"/>
          <p:cNvSpPr>
            <a:spLocks noGrp="1"/>
          </p:cNvSpPr>
          <p:nvPr>
            <p:ph idx="1"/>
          </p:nvPr>
        </p:nvSpPr>
        <p:spPr>
          <a:xfrm>
            <a:off x="452433" y="2132856"/>
            <a:ext cx="8229600" cy="3268960"/>
          </a:xfrm>
        </p:spPr>
        <p:txBody>
          <a:bodyPr/>
          <a:lstStyle/>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Canada’s most comprehensive network of international trade professionals.</a:t>
            </a:r>
          </a:p>
          <a:p>
            <a:pPr marL="342900" lvl="1" indent="-342900" defTabSz="457200" eaLnBrk="0" fontAlgn="base" hangingPunct="0">
              <a:spcAft>
                <a:spcPct val="0"/>
              </a:spcAft>
              <a:buClr>
                <a:srgbClr val="0092D2"/>
              </a:buClr>
              <a:buSzTx/>
              <a:buFont typeface="Arial"/>
              <a:buChar char="•"/>
            </a:pPr>
            <a:endParaRPr lang="en-CA" sz="2000" b="1" dirty="0" smtClean="0">
              <a:solidFill>
                <a:schemeClr val="accent1">
                  <a:lumMod val="50000"/>
                </a:scheme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Located in:</a:t>
            </a:r>
          </a:p>
          <a:p>
            <a:pPr marL="608076" lvl="2"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o</a:t>
            </a:r>
            <a:r>
              <a:rPr lang="en-CA" sz="2000" b="1" dirty="0" smtClean="0">
                <a:solidFill>
                  <a:schemeClr val="accent1">
                    <a:lumMod val="50000"/>
                  </a:schemeClr>
                </a:solidFill>
                <a:latin typeface="Century Gothic" panose="020B0502020202020204" pitchFamily="34" charset="0"/>
                <a:ea typeface="ヒラギノ角ゴ Pro W3" pitchFamily="126" charset="-128"/>
              </a:rPr>
              <a:t>ffices across </a:t>
            </a:r>
            <a:r>
              <a:rPr lang="en-CA" sz="2000" b="1" dirty="0" smtClean="0">
                <a:solidFill>
                  <a:schemeClr val="accent1">
                    <a:lumMod val="50000"/>
                  </a:schemeClr>
                </a:solidFill>
                <a:latin typeface="Century Gothic" panose="020B0502020202020204" pitchFamily="34" charset="0"/>
                <a:ea typeface="ヒラギノ角ゴ Pro W3" pitchFamily="126" charset="-128"/>
              </a:rPr>
              <a:t>Canada; </a:t>
            </a:r>
            <a:r>
              <a:rPr lang="en-CA" sz="2000" b="1" dirty="0" smtClean="0">
                <a:solidFill>
                  <a:schemeClr val="accent1">
                    <a:lumMod val="50000"/>
                  </a:schemeClr>
                </a:solidFill>
                <a:latin typeface="Century Gothic" panose="020B0502020202020204" pitchFamily="34" charset="0"/>
                <a:ea typeface="ヒラギノ角ゴ Pro W3" pitchFamily="126" charset="-128"/>
              </a:rPr>
              <a:t>and</a:t>
            </a:r>
          </a:p>
          <a:p>
            <a:pPr marL="608076" lvl="2"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174 cities </a:t>
            </a:r>
            <a:r>
              <a:rPr lang="en-CA" sz="2000" b="1" dirty="0" smtClean="0">
                <a:solidFill>
                  <a:schemeClr val="accent1">
                    <a:lumMod val="50000"/>
                  </a:schemeClr>
                </a:solidFill>
                <a:latin typeface="Century Gothic" panose="020B0502020202020204" pitchFamily="34" charset="0"/>
                <a:ea typeface="ヒラギノ角ゴ Pro W3" pitchFamily="126" charset="-128"/>
              </a:rPr>
              <a:t>worldwide.</a:t>
            </a:r>
            <a:endParaRPr lang="en-CA" sz="20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7</a:t>
            </a:fld>
            <a:endParaRPr lang="en-C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6" y="1484784"/>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93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altLang="en-US" sz="3600" kern="0" dirty="0" smtClean="0">
                <a:ln>
                  <a:noFill/>
                </a:ln>
                <a:solidFill>
                  <a:srgbClr val="0092D2"/>
                </a:solidFill>
                <a:effectLst/>
                <a:latin typeface="Century Gothic" panose="020B0502020202020204" pitchFamily="34" charset="0"/>
                <a:ea typeface="ヒラギノ角ゴ Pro W3" pitchFamily="127" charset="-128"/>
              </a:rPr>
              <a:t>Our vision: Striving for excellence</a:t>
            </a:r>
            <a:endParaRPr lang="en-CA"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639380"/>
            <a:ext cx="7776864" cy="238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859604"/>
            <a:ext cx="7272808" cy="194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137160" indent="0">
              <a:buNone/>
            </a:pPr>
            <a:endParaRPr lang="en-CA" sz="2000" dirty="0" smtClean="0">
              <a:latin typeface="Century Gothic" panose="020B0502020202020204" pitchFamily="34" charset="0"/>
            </a:endParaRPr>
          </a:p>
          <a:p>
            <a:pPr marL="137160" indent="0">
              <a:buNone/>
            </a:pPr>
            <a:r>
              <a:rPr lang="en-CA" sz="2000" b="1" dirty="0" smtClean="0">
                <a:solidFill>
                  <a:schemeClr val="accent1">
                    <a:lumMod val="50000"/>
                  </a:schemeClr>
                </a:solidFill>
                <a:latin typeface="Century Gothic" panose="020B0502020202020204" pitchFamily="34" charset="0"/>
              </a:rPr>
              <a:t>As members of the TCS global team, we want to be known for the excellence of our people and the high quality of our services, as well for our contribution to making Canada a prosperous and innovative nation.</a:t>
            </a:r>
          </a:p>
          <a:p>
            <a:pPr marL="137160" indent="0">
              <a:buNone/>
            </a:pPr>
            <a:endParaRPr lang="en-CA" sz="2000" dirty="0" smtClean="0">
              <a:latin typeface="Century Gothic" panose="020B0502020202020204" pitchFamily="34" charset="0"/>
            </a:endParaRPr>
          </a:p>
          <a:p>
            <a:pPr marL="137160" indent="0">
              <a:buNone/>
            </a:pPr>
            <a:endParaRPr lang="en-CA" sz="2000" dirty="0">
              <a:latin typeface="Century Gothic" panose="020B0502020202020204" pitchFamily="34" charset="0"/>
            </a:endParaRPr>
          </a:p>
          <a:p>
            <a:pPr marL="137160" indent="0">
              <a:buNone/>
            </a:pPr>
            <a:r>
              <a:rPr lang="en-CA" sz="2000" dirty="0" smtClean="0">
                <a:latin typeface="Century Gothic" panose="020B0502020202020204" pitchFamily="34" charset="0"/>
              </a:rPr>
              <a:t>	</a:t>
            </a:r>
            <a:r>
              <a:rPr lang="en-CA" sz="2400" b="1" dirty="0" smtClean="0">
                <a:solidFill>
                  <a:schemeClr val="bg1"/>
                </a:solidFill>
                <a:latin typeface="Century Gothic" panose="020B0502020202020204" pitchFamily="34" charset="0"/>
              </a:rPr>
              <a:t>“The TCS is almost an extension of our business. 	They aren’t employees; they’re a part of our 	company.”</a:t>
            </a:r>
          </a:p>
          <a:p>
            <a:pPr marL="137160" indent="0">
              <a:buNone/>
            </a:pPr>
            <a:r>
              <a:rPr lang="en-CA" sz="2400" b="1" dirty="0">
                <a:solidFill>
                  <a:schemeClr val="bg1"/>
                </a:solidFill>
                <a:latin typeface="Century Gothic" panose="020B0502020202020204" pitchFamily="34" charset="0"/>
              </a:rPr>
              <a:t>	</a:t>
            </a:r>
            <a:r>
              <a:rPr lang="en-CA" sz="2000" b="1" dirty="0" smtClean="0">
                <a:solidFill>
                  <a:schemeClr val="bg1"/>
                </a:solidFill>
                <a:latin typeface="Century Gothic" panose="020B0502020202020204" pitchFamily="34" charset="0"/>
              </a:rPr>
              <a:t>Bob Thomas, Progeny Software, Wolfville, Nova Scotia </a:t>
            </a:r>
            <a:endParaRPr lang="en-CA" sz="2000" dirty="0">
              <a:latin typeface="Century Gothic" panose="020B0502020202020204" pitchFamily="34" charset="0"/>
            </a:endParaRPr>
          </a:p>
          <a:p>
            <a:pPr marL="137160" indent="0">
              <a:buNone/>
            </a:pPr>
            <a:endParaRPr lang="en-CA" sz="2000" dirty="0" smtClean="0">
              <a:latin typeface="Century Gothic" panose="020B0502020202020204" pitchFamily="34" charset="0"/>
            </a:endParaRPr>
          </a:p>
          <a:p>
            <a:pPr marL="137160" indent="0">
              <a:buNone/>
            </a:pPr>
            <a:endParaRPr lang="en-C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CE0E87C-BA67-4ADB-9ED1-54C60BB1446F}" type="slidenum">
              <a:rPr lang="en-CA" smtClean="0"/>
              <a:t>8</a:t>
            </a:fld>
            <a:endParaRPr lang="en-CA"/>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27" y="1268760"/>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60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altLang="en-US" sz="3600" kern="0" dirty="0">
                <a:ln>
                  <a:noFill/>
                </a:ln>
                <a:solidFill>
                  <a:srgbClr val="0092D2"/>
                </a:solidFill>
                <a:effectLst/>
                <a:latin typeface="Century Gothic" panose="020B0502020202020204" pitchFamily="34" charset="0"/>
                <a:ea typeface="ヒラギノ角ゴ Pro W3" pitchFamily="127" charset="-128"/>
              </a:rPr>
              <a:t>Our </a:t>
            </a:r>
            <a:r>
              <a:rPr lang="en-CA" altLang="en-US" sz="3600" kern="0" dirty="0" smtClean="0">
                <a:ln>
                  <a:noFill/>
                </a:ln>
                <a:solidFill>
                  <a:srgbClr val="0092D2"/>
                </a:solidFill>
                <a:effectLst/>
                <a:latin typeface="Century Gothic" panose="020B0502020202020204" pitchFamily="34" charset="0"/>
                <a:ea typeface="ヒラギノ角ゴ Pro W3" pitchFamily="127" charset="-128"/>
              </a:rPr>
              <a:t>clients</a:t>
            </a:r>
            <a:endParaRPr lang="en-CA"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682129"/>
            <a:ext cx="5904656" cy="262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840163"/>
            <a:ext cx="5472608" cy="225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lnSpcReduction="10000"/>
          </a:bodyPr>
          <a:lstStyle/>
          <a:p>
            <a:pPr marL="342900" lvl="1" indent="-342900" defTabSz="457200" eaLnBrk="0" fontAlgn="base" hangingPunct="0">
              <a:spcAft>
                <a:spcPct val="0"/>
              </a:spcAft>
              <a:buClr>
                <a:srgbClr val="0092D2"/>
              </a:buClr>
              <a:buSzTx/>
              <a:buFont typeface="Arial"/>
              <a:buChar char="•"/>
            </a:pPr>
            <a:endParaRPr lang="en-CA" sz="2000" dirty="0" smtClean="0">
              <a:solidFill>
                <a:prstClr val="black">
                  <a:lumMod val="75000"/>
                  <a:lumOff val="25000"/>
                </a:prst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r>
              <a:rPr lang="en-CA" sz="2000" b="1" dirty="0" smtClean="0">
                <a:solidFill>
                  <a:schemeClr val="accent1">
                    <a:lumMod val="50000"/>
                  </a:schemeClr>
                </a:solidFill>
                <a:latin typeface="Century Gothic" panose="020B0502020202020204" pitchFamily="34" charset="0"/>
                <a:ea typeface="ヒラギノ角ゴ Pro W3" pitchFamily="126" charset="-128"/>
              </a:rPr>
              <a:t>are small, medium and large companies;</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a</a:t>
            </a:r>
            <a:r>
              <a:rPr lang="en-CA" sz="2000" b="1" dirty="0" smtClean="0">
                <a:solidFill>
                  <a:schemeClr val="accent1">
                    <a:lumMod val="50000"/>
                  </a:schemeClr>
                </a:solidFill>
                <a:latin typeface="Century Gothic" panose="020B0502020202020204" pitchFamily="34" charset="0"/>
                <a:ea typeface="ヒラギノ角ゴ Pro W3" pitchFamily="126" charset="-128"/>
              </a:rPr>
              <a:t>re established in Canada;</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d</a:t>
            </a:r>
            <a:r>
              <a:rPr lang="en-CA" sz="2000" b="1" dirty="0" smtClean="0">
                <a:solidFill>
                  <a:schemeClr val="accent1">
                    <a:lumMod val="50000"/>
                  </a:schemeClr>
                </a:solidFill>
                <a:latin typeface="Century Gothic" panose="020B0502020202020204" pitchFamily="34" charset="0"/>
                <a:ea typeface="ヒラギノ角ゴ Pro W3" pitchFamily="126" charset="-128"/>
              </a:rPr>
              <a:t>o business abroad; and</a:t>
            </a:r>
          </a:p>
          <a:p>
            <a:pPr marL="342900" lvl="1" indent="-342900" defTabSz="457200" eaLnBrk="0" fontAlgn="base" hangingPunct="0">
              <a:spcAft>
                <a:spcPct val="0"/>
              </a:spcAft>
              <a:buClr>
                <a:srgbClr val="0092D2"/>
              </a:buClr>
              <a:buSzTx/>
              <a:buFont typeface="Arial"/>
              <a:buChar char="•"/>
            </a:pPr>
            <a:r>
              <a:rPr lang="en-CA" sz="2000" b="1" dirty="0">
                <a:solidFill>
                  <a:schemeClr val="accent1">
                    <a:lumMod val="50000"/>
                  </a:schemeClr>
                </a:solidFill>
                <a:latin typeface="Century Gothic" panose="020B0502020202020204" pitchFamily="34" charset="0"/>
                <a:ea typeface="ヒラギノ角ゴ Pro W3" pitchFamily="126" charset="-128"/>
              </a:rPr>
              <a:t>h</a:t>
            </a:r>
            <a:r>
              <a:rPr lang="en-CA" sz="2000" b="1" dirty="0" smtClean="0">
                <a:solidFill>
                  <a:schemeClr val="accent1">
                    <a:lumMod val="50000"/>
                  </a:schemeClr>
                </a:solidFill>
                <a:latin typeface="Century Gothic" panose="020B0502020202020204" pitchFamily="34" charset="0"/>
                <a:ea typeface="ヒラギノ角ゴ Pro W3" pitchFamily="126" charset="-128"/>
              </a:rPr>
              <a:t>ave researched their market(s).</a:t>
            </a:r>
          </a:p>
          <a:p>
            <a:pPr marL="342900" lvl="1" indent="-342900" defTabSz="457200" eaLnBrk="0" fontAlgn="base" hangingPunct="0">
              <a:spcAft>
                <a:spcPct val="0"/>
              </a:spcAft>
              <a:buClr>
                <a:srgbClr val="0092D2"/>
              </a:buClr>
              <a:buSzTx/>
              <a:buFont typeface="Arial"/>
              <a:buChar char="•"/>
            </a:pPr>
            <a:endParaRPr lang="en-CA" sz="2000" dirty="0">
              <a:solidFill>
                <a:prstClr val="black">
                  <a:lumMod val="75000"/>
                  <a:lumOff val="25000"/>
                </a:prstClr>
              </a:solidFill>
              <a:latin typeface="Century Gothic" panose="020B0502020202020204" pitchFamily="34" charset="0"/>
              <a:ea typeface="ヒラギノ角ゴ Pro W3" pitchFamily="126" charset="-128"/>
            </a:endParaRPr>
          </a:p>
          <a:p>
            <a:pPr marL="342900" lvl="1" indent="-342900" defTabSz="457200" eaLnBrk="0" fontAlgn="base" hangingPunct="0">
              <a:spcAft>
                <a:spcPct val="0"/>
              </a:spcAft>
              <a:buClr>
                <a:srgbClr val="0092D2"/>
              </a:buClr>
              <a:buSzTx/>
              <a:buFont typeface="Arial"/>
              <a:buChar char="•"/>
            </a:pPr>
            <a:endParaRPr lang="en-CA" sz="2000" dirty="0" smtClean="0">
              <a:solidFill>
                <a:prstClr val="black">
                  <a:lumMod val="75000"/>
                  <a:lumOff val="25000"/>
                </a:prstClr>
              </a:solidFill>
              <a:latin typeface="Century Gothic" panose="020B0502020202020204" pitchFamily="34" charset="0"/>
              <a:ea typeface="ヒラギノ角ゴ Pro W3" pitchFamily="126" charset="-128"/>
            </a:endParaRPr>
          </a:p>
          <a:p>
            <a:pPr marL="0" lvl="1" indent="0" defTabSz="457200" eaLnBrk="0" fontAlgn="base" hangingPunct="0">
              <a:spcAft>
                <a:spcPct val="0"/>
              </a:spcAft>
              <a:buClr>
                <a:srgbClr val="0092D2"/>
              </a:buClr>
              <a:buSzTx/>
              <a:buNone/>
            </a:pPr>
            <a:r>
              <a:rPr lang="en-CA" sz="2000" dirty="0">
                <a:solidFill>
                  <a:prstClr val="black">
                    <a:lumMod val="75000"/>
                    <a:lumOff val="25000"/>
                  </a:prstClr>
                </a:solidFill>
                <a:latin typeface="Century Gothic" panose="020B0502020202020204" pitchFamily="34" charset="0"/>
                <a:ea typeface="ヒラギノ角ゴ Pro W3" pitchFamily="126" charset="-128"/>
              </a:rPr>
              <a:t>	</a:t>
            </a:r>
            <a:r>
              <a:rPr lang="en-CA" sz="2000" dirty="0" smtClean="0">
                <a:solidFill>
                  <a:prstClr val="black">
                    <a:lumMod val="75000"/>
                    <a:lumOff val="25000"/>
                  </a:prstClr>
                </a:solidFill>
                <a:latin typeface="Century Gothic" panose="020B0502020202020204" pitchFamily="34" charset="0"/>
                <a:ea typeface="ヒラギノ角ゴ Pro W3" pitchFamily="126" charset="-128"/>
              </a:rPr>
              <a:t>		</a:t>
            </a:r>
            <a:r>
              <a:rPr lang="en-CA" b="1" dirty="0" smtClean="0">
                <a:solidFill>
                  <a:schemeClr val="bg1"/>
                </a:solidFill>
                <a:latin typeface="Century Gothic" panose="020B0502020202020204" pitchFamily="34" charset="0"/>
                <a:ea typeface="ヒラギノ角ゴ Pro W3" pitchFamily="126" charset="-128"/>
              </a:rPr>
              <a:t>We help you:</a:t>
            </a:r>
          </a:p>
          <a:p>
            <a:pPr marL="0" lvl="1" indent="0" defTabSz="457200" eaLnBrk="0" fontAlgn="base" hangingPunct="0">
              <a:spcAft>
                <a:spcPct val="0"/>
              </a:spcAft>
              <a:buClr>
                <a:srgbClr val="0092D2"/>
              </a:buClr>
              <a:buSzTx/>
              <a:buNone/>
            </a:pPr>
            <a:r>
              <a:rPr lang="en-CA" b="1" dirty="0" smtClean="0">
                <a:solidFill>
                  <a:schemeClr val="bg1"/>
                </a:solidFill>
                <a:latin typeface="Century Gothic" panose="020B0502020202020204" pitchFamily="34" charset="0"/>
                <a:ea typeface="ヒラギノ角ゴ Pro W3" pitchFamily="126" charset="-128"/>
              </a:rPr>
              <a:t>				- export</a:t>
            </a:r>
          </a:p>
          <a:p>
            <a:pPr marL="0" lvl="1" indent="0" defTabSz="457200" eaLnBrk="0" fontAlgn="base" hangingPunct="0">
              <a:spcAft>
                <a:spcPct val="0"/>
              </a:spcAft>
              <a:buClr>
                <a:srgbClr val="0092D2"/>
              </a:buClr>
              <a:buSzTx/>
              <a:buNone/>
            </a:pPr>
            <a:r>
              <a:rPr lang="en-CA" b="1" dirty="0">
                <a:solidFill>
                  <a:schemeClr val="bg1"/>
                </a:solidFill>
                <a:latin typeface="Century Gothic" panose="020B0502020202020204" pitchFamily="34" charset="0"/>
                <a:ea typeface="ヒラギノ角ゴ Pro W3" pitchFamily="126" charset="-128"/>
              </a:rPr>
              <a:t>	</a:t>
            </a:r>
            <a:r>
              <a:rPr lang="en-CA" b="1" dirty="0" smtClean="0">
                <a:solidFill>
                  <a:schemeClr val="bg1"/>
                </a:solidFill>
                <a:latin typeface="Century Gothic" panose="020B0502020202020204" pitchFamily="34" charset="0"/>
                <a:ea typeface="ヒラギノ角ゴ Pro W3" pitchFamily="126" charset="-128"/>
              </a:rPr>
              <a:t>			- invest abroad</a:t>
            </a:r>
          </a:p>
          <a:p>
            <a:pPr marL="0" lvl="1" indent="0" defTabSz="457200" eaLnBrk="0" fontAlgn="base" hangingPunct="0">
              <a:spcAft>
                <a:spcPct val="0"/>
              </a:spcAft>
              <a:buClr>
                <a:srgbClr val="0092D2"/>
              </a:buClr>
              <a:buSzTx/>
              <a:buNone/>
            </a:pPr>
            <a:r>
              <a:rPr lang="en-CA" b="1" dirty="0">
                <a:solidFill>
                  <a:schemeClr val="bg1"/>
                </a:solidFill>
                <a:latin typeface="Century Gothic" panose="020B0502020202020204" pitchFamily="34" charset="0"/>
                <a:ea typeface="ヒラギノ角ゴ Pro W3" pitchFamily="126" charset="-128"/>
              </a:rPr>
              <a:t>	</a:t>
            </a:r>
            <a:r>
              <a:rPr lang="en-CA" b="1" dirty="0" smtClean="0">
                <a:solidFill>
                  <a:schemeClr val="bg1"/>
                </a:solidFill>
                <a:latin typeface="Century Gothic" panose="020B0502020202020204" pitchFamily="34" charset="0"/>
                <a:ea typeface="ヒラギノ角ゴ Pro W3" pitchFamily="126" charset="-128"/>
              </a:rPr>
              <a:t>			- seek technology and capital</a:t>
            </a:r>
          </a:p>
          <a:p>
            <a:pPr marL="0" lvl="1" indent="0" defTabSz="457200" eaLnBrk="0" fontAlgn="base" hangingPunct="0">
              <a:spcAft>
                <a:spcPct val="0"/>
              </a:spcAft>
              <a:buClr>
                <a:srgbClr val="0092D2"/>
              </a:buClr>
              <a:buSzTx/>
              <a:buNone/>
            </a:pPr>
            <a:r>
              <a:rPr lang="en-CA" b="1" dirty="0">
                <a:solidFill>
                  <a:schemeClr val="bg1"/>
                </a:solidFill>
                <a:latin typeface="Century Gothic" panose="020B0502020202020204" pitchFamily="34" charset="0"/>
                <a:ea typeface="ヒラギノ角ゴ Pro W3" pitchFamily="126" charset="-128"/>
              </a:rPr>
              <a:t>	</a:t>
            </a:r>
            <a:r>
              <a:rPr lang="en-CA" b="1" dirty="0" smtClean="0">
                <a:solidFill>
                  <a:schemeClr val="bg1"/>
                </a:solidFill>
                <a:latin typeface="Century Gothic" panose="020B0502020202020204" pitchFamily="34" charset="0"/>
                <a:ea typeface="ヒラギノ角ゴ Pro W3" pitchFamily="126" charset="-128"/>
              </a:rPr>
              <a:t>			- develop R&amp;D partnerships</a:t>
            </a:r>
            <a:endParaRPr lang="en-CA" dirty="0"/>
          </a:p>
        </p:txBody>
      </p:sp>
      <p:sp>
        <p:nvSpPr>
          <p:cNvPr id="4" name="Slide Number Placeholder 3"/>
          <p:cNvSpPr>
            <a:spLocks noGrp="1"/>
          </p:cNvSpPr>
          <p:nvPr>
            <p:ph type="sldNum" sz="quarter" idx="12"/>
          </p:nvPr>
        </p:nvSpPr>
        <p:spPr/>
        <p:txBody>
          <a:bodyPr/>
          <a:lstStyle/>
          <a:p>
            <a:fld id="{DCE0E87C-BA67-4ADB-9ED1-54C60BB1446F}" type="slidenum">
              <a:rPr lang="en-CA" smtClean="0"/>
              <a:t>9</a:t>
            </a:fld>
            <a:endParaRPr lang="en-CA"/>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1340768"/>
            <a:ext cx="8212137"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612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370</TotalTime>
  <Words>1257</Words>
  <Application>Microsoft Office PowerPoint</Application>
  <PresentationFormat>On-screen Show (4:3)</PresentationFormat>
  <Paragraphs>244</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PowerPoint Presentation</vt:lpstr>
      <vt:lpstr>Canadian Export</vt:lpstr>
      <vt:lpstr>The IRB Policy Encouraging Exports</vt:lpstr>
      <vt:lpstr>Support for Exports</vt:lpstr>
      <vt:lpstr>Canadian Export Agencies</vt:lpstr>
      <vt:lpstr>Global Affairs Canada</vt:lpstr>
      <vt:lpstr>The Canadian Trade Commissioner Service (TCS)</vt:lpstr>
      <vt:lpstr>Our vision: Striving for excellence</vt:lpstr>
      <vt:lpstr>Our clients</vt:lpstr>
      <vt:lpstr>Delivering value to business</vt:lpstr>
      <vt:lpstr>Preparing for international markets</vt:lpstr>
      <vt:lpstr>Assessing market potential</vt:lpstr>
      <vt:lpstr>Finding qualified contacts</vt:lpstr>
      <vt:lpstr>Resolving problems</vt:lpstr>
      <vt:lpstr>Leveraging partnerships </vt:lpstr>
      <vt:lpstr>Contact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Atlantic Canada Opportunities Agency</vt:lpstr>
      <vt:lpstr>International Trade Shows</vt:lpstr>
      <vt:lpstr>PowerPoint Presentation</vt:lpstr>
    </vt:vector>
  </TitlesOfParts>
  <Company>Industry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Rankin, Carole: SPS (ATL-ATL)</dc:creator>
  <cp:lastModifiedBy>Rankin, Carole: SPS (ATL-ATL)</cp:lastModifiedBy>
  <cp:revision>32</cp:revision>
  <dcterms:created xsi:type="dcterms:W3CDTF">2016-01-07T18:46:58Z</dcterms:created>
  <dcterms:modified xsi:type="dcterms:W3CDTF">2016-01-12T17:59:04Z</dcterms:modified>
</cp:coreProperties>
</file>